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7"/>
    <p:restoredTop sz="94694"/>
  </p:normalViewPr>
  <p:slideViewPr>
    <p:cSldViewPr snapToGrid="0">
      <p:cViewPr varScale="1">
        <p:scale>
          <a:sx n="121" d="100"/>
          <a:sy n="121" d="100"/>
        </p:scale>
        <p:origin x="1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B7065-B20E-498B-B022-86946C4F9E68}" type="doc">
      <dgm:prSet loTypeId="urn:microsoft.com/office/officeart/2005/8/layout/chevron2" loCatId="process" qsTypeId="urn:microsoft.com/office/officeart/2005/8/quickstyle/simple4" qsCatId="simple" csTypeId="urn:microsoft.com/office/officeart/2005/8/colors/colorful2" csCatId="colorful"/>
      <dgm:spPr/>
      <dgm:t>
        <a:bodyPr/>
        <a:lstStyle/>
        <a:p>
          <a:endParaRPr lang="en-US"/>
        </a:p>
      </dgm:t>
    </dgm:pt>
    <dgm:pt modelId="{D443EBD8-3C29-4D7B-99D2-FC10700040FA}">
      <dgm:prSet/>
      <dgm:spPr/>
      <dgm:t>
        <a:bodyPr/>
        <a:lstStyle/>
        <a:p>
          <a:r>
            <a:rPr lang="en-IN" b="0" i="0"/>
            <a:t>Web Distribution:</a:t>
          </a:r>
          <a:endParaRPr lang="en-US"/>
        </a:p>
      </dgm:t>
    </dgm:pt>
    <dgm:pt modelId="{911A1367-AE48-437A-B539-606324ADE2D7}" type="parTrans" cxnId="{186D76A6-4FDA-4411-A91F-2BC03933FE05}">
      <dgm:prSet/>
      <dgm:spPr/>
      <dgm:t>
        <a:bodyPr/>
        <a:lstStyle/>
        <a:p>
          <a:endParaRPr lang="en-US"/>
        </a:p>
      </dgm:t>
    </dgm:pt>
    <dgm:pt modelId="{009AB097-7700-44E3-BCE2-3DB7FBA0B893}" type="sibTrans" cxnId="{186D76A6-4FDA-4411-A91F-2BC03933FE05}">
      <dgm:prSet/>
      <dgm:spPr/>
      <dgm:t>
        <a:bodyPr/>
        <a:lstStyle/>
        <a:p>
          <a:endParaRPr lang="en-US"/>
        </a:p>
      </dgm:t>
    </dgm:pt>
    <dgm:pt modelId="{DF578C26-EC1F-4B84-BF9F-0C0B4F464348}">
      <dgm:prSet/>
      <dgm:spPr/>
      <dgm:t>
        <a:bodyPr/>
        <a:lstStyle/>
        <a:p>
          <a:r>
            <a:rPr lang="en-IN"/>
            <a:t>Static and dynamic content including .html, .css, .php, and graphics files.</a:t>
          </a:r>
          <a:endParaRPr lang="en-US"/>
        </a:p>
      </dgm:t>
    </dgm:pt>
    <dgm:pt modelId="{88BE5037-18A1-41ED-865B-8E6F36F6C843}" type="parTrans" cxnId="{64D8046A-4B77-4B68-952C-86E1946BDABE}">
      <dgm:prSet/>
      <dgm:spPr/>
      <dgm:t>
        <a:bodyPr/>
        <a:lstStyle/>
        <a:p>
          <a:endParaRPr lang="en-US"/>
        </a:p>
      </dgm:t>
    </dgm:pt>
    <dgm:pt modelId="{5A462E8F-69A7-4326-B18D-C0EE0F40A68F}" type="sibTrans" cxnId="{64D8046A-4B77-4B68-952C-86E1946BDABE}">
      <dgm:prSet/>
      <dgm:spPr/>
      <dgm:t>
        <a:bodyPr/>
        <a:lstStyle/>
        <a:p>
          <a:endParaRPr lang="en-US"/>
        </a:p>
      </dgm:t>
    </dgm:pt>
    <dgm:pt modelId="{315DBBF4-75E7-4DEF-81C8-65BA729C021A}">
      <dgm:prSet/>
      <dgm:spPr/>
      <dgm:t>
        <a:bodyPr/>
        <a:lstStyle/>
        <a:p>
          <a:r>
            <a:rPr lang="en-IN"/>
            <a:t>Distributes files over HTTP and HTTPS.</a:t>
          </a:r>
          <a:endParaRPr lang="en-US"/>
        </a:p>
      </dgm:t>
    </dgm:pt>
    <dgm:pt modelId="{08F61008-6D6D-48A5-A6F9-FAA5F88F246C}" type="parTrans" cxnId="{D3ADAD47-CC21-43C8-8F1A-EF456D8D7D23}">
      <dgm:prSet/>
      <dgm:spPr/>
      <dgm:t>
        <a:bodyPr/>
        <a:lstStyle/>
        <a:p>
          <a:endParaRPr lang="en-US"/>
        </a:p>
      </dgm:t>
    </dgm:pt>
    <dgm:pt modelId="{9507CB86-3E09-404F-85C9-AC51BC544F09}" type="sibTrans" cxnId="{D3ADAD47-CC21-43C8-8F1A-EF456D8D7D23}">
      <dgm:prSet/>
      <dgm:spPr/>
      <dgm:t>
        <a:bodyPr/>
        <a:lstStyle/>
        <a:p>
          <a:endParaRPr lang="en-US"/>
        </a:p>
      </dgm:t>
    </dgm:pt>
    <dgm:pt modelId="{1A2D6B54-D8FB-488D-BCD4-4E153DDD371F}">
      <dgm:prSet/>
      <dgm:spPr/>
      <dgm:t>
        <a:bodyPr/>
        <a:lstStyle/>
        <a:p>
          <a:r>
            <a:rPr lang="en-IN"/>
            <a:t>Add, update, or delete objects, and submit data from web forms.</a:t>
          </a:r>
          <a:endParaRPr lang="en-US"/>
        </a:p>
      </dgm:t>
    </dgm:pt>
    <dgm:pt modelId="{6946D851-EB46-4156-AFDE-63B5BC228B3D}" type="parTrans" cxnId="{CC0CECB1-A2EE-4D0F-A2E9-FF688EE5E421}">
      <dgm:prSet/>
      <dgm:spPr/>
      <dgm:t>
        <a:bodyPr/>
        <a:lstStyle/>
        <a:p>
          <a:endParaRPr lang="en-US"/>
        </a:p>
      </dgm:t>
    </dgm:pt>
    <dgm:pt modelId="{16FA11C1-65F4-4602-82F0-ED4CBC1700BD}" type="sibTrans" cxnId="{CC0CECB1-A2EE-4D0F-A2E9-FF688EE5E421}">
      <dgm:prSet/>
      <dgm:spPr/>
      <dgm:t>
        <a:bodyPr/>
        <a:lstStyle/>
        <a:p>
          <a:endParaRPr lang="en-US"/>
        </a:p>
      </dgm:t>
    </dgm:pt>
    <dgm:pt modelId="{288575FE-BD71-41CA-9225-0FCEEC25FBD1}">
      <dgm:prSet/>
      <dgm:spPr/>
      <dgm:t>
        <a:bodyPr/>
        <a:lstStyle/>
        <a:p>
          <a:r>
            <a:rPr lang="en-IN"/>
            <a:t>Use live streaming to stream an event in real time.</a:t>
          </a:r>
          <a:endParaRPr lang="en-US"/>
        </a:p>
      </dgm:t>
    </dgm:pt>
    <dgm:pt modelId="{8FD86C5D-1DFA-45FC-BEB4-436003E65F0B}" type="parTrans" cxnId="{BC74EFDB-AD8C-4FE9-8BB4-D93995713C86}">
      <dgm:prSet/>
      <dgm:spPr/>
      <dgm:t>
        <a:bodyPr/>
        <a:lstStyle/>
        <a:p>
          <a:endParaRPr lang="en-US"/>
        </a:p>
      </dgm:t>
    </dgm:pt>
    <dgm:pt modelId="{3022C09F-4F69-4819-84AE-64092D6819BB}" type="sibTrans" cxnId="{BC74EFDB-AD8C-4FE9-8BB4-D93995713C86}">
      <dgm:prSet/>
      <dgm:spPr/>
      <dgm:t>
        <a:bodyPr/>
        <a:lstStyle/>
        <a:p>
          <a:endParaRPr lang="en-US"/>
        </a:p>
      </dgm:t>
    </dgm:pt>
    <dgm:pt modelId="{88CDB499-1760-4E4A-92D8-BD4F122FD36E}">
      <dgm:prSet/>
      <dgm:spPr/>
      <dgm:t>
        <a:bodyPr/>
        <a:lstStyle/>
        <a:p>
          <a:r>
            <a:rPr lang="en-IN"/>
            <a:t>RTMP:</a:t>
          </a:r>
          <a:endParaRPr lang="en-US"/>
        </a:p>
      </dgm:t>
    </dgm:pt>
    <dgm:pt modelId="{C8C8A795-DE3B-424A-8668-F894119D33AB}" type="parTrans" cxnId="{0DA9DC3B-FC9C-4FC5-9364-32234732CB6D}">
      <dgm:prSet/>
      <dgm:spPr/>
      <dgm:t>
        <a:bodyPr/>
        <a:lstStyle/>
        <a:p>
          <a:endParaRPr lang="en-US"/>
        </a:p>
      </dgm:t>
    </dgm:pt>
    <dgm:pt modelId="{2315F320-7DAA-46F3-B131-79091DD36C2E}" type="sibTrans" cxnId="{0DA9DC3B-FC9C-4FC5-9364-32234732CB6D}">
      <dgm:prSet/>
      <dgm:spPr/>
      <dgm:t>
        <a:bodyPr/>
        <a:lstStyle/>
        <a:p>
          <a:endParaRPr lang="en-US"/>
        </a:p>
      </dgm:t>
    </dgm:pt>
    <dgm:pt modelId="{9F271A9C-D9E9-4BFD-8B39-07FE0FCF6E5E}">
      <dgm:prSet/>
      <dgm:spPr/>
      <dgm:t>
        <a:bodyPr/>
        <a:lstStyle/>
        <a:p>
          <a:r>
            <a:rPr lang="en-IN"/>
            <a:t>Distribute streaming media files using Adobe Flash Media Server’s RTMP protocol.</a:t>
          </a:r>
          <a:endParaRPr lang="en-US"/>
        </a:p>
      </dgm:t>
    </dgm:pt>
    <dgm:pt modelId="{F1C8411C-6E72-4AB4-97C7-1935E97D5657}" type="parTrans" cxnId="{4B245D7E-C232-495C-8864-C7B42A40F0B7}">
      <dgm:prSet/>
      <dgm:spPr/>
      <dgm:t>
        <a:bodyPr/>
        <a:lstStyle/>
        <a:p>
          <a:endParaRPr lang="en-US"/>
        </a:p>
      </dgm:t>
    </dgm:pt>
    <dgm:pt modelId="{75BBB177-8030-460E-9E52-F27193693728}" type="sibTrans" cxnId="{4B245D7E-C232-495C-8864-C7B42A40F0B7}">
      <dgm:prSet/>
      <dgm:spPr/>
      <dgm:t>
        <a:bodyPr/>
        <a:lstStyle/>
        <a:p>
          <a:endParaRPr lang="en-US"/>
        </a:p>
      </dgm:t>
    </dgm:pt>
    <dgm:pt modelId="{255517E5-AB66-4DFA-820E-A735659C4002}">
      <dgm:prSet/>
      <dgm:spPr/>
      <dgm:t>
        <a:bodyPr/>
        <a:lstStyle/>
        <a:p>
          <a:r>
            <a:rPr lang="en-IN"/>
            <a:t>Allows an end user to begin playing a media file before the file has finished downloading from a CloudFront edge location.</a:t>
          </a:r>
          <a:endParaRPr lang="en-US"/>
        </a:p>
      </dgm:t>
    </dgm:pt>
    <dgm:pt modelId="{184C8A98-3445-40AF-A832-373E1E0585BF}" type="parTrans" cxnId="{1145BCB1-9B99-4FDC-8B99-28639917140D}">
      <dgm:prSet/>
      <dgm:spPr/>
      <dgm:t>
        <a:bodyPr/>
        <a:lstStyle/>
        <a:p>
          <a:endParaRPr lang="en-US"/>
        </a:p>
      </dgm:t>
    </dgm:pt>
    <dgm:pt modelId="{7D68557A-A48B-45B1-89E3-8E6BC7A3EE3E}" type="sibTrans" cxnId="{1145BCB1-9B99-4FDC-8B99-28639917140D}">
      <dgm:prSet/>
      <dgm:spPr/>
      <dgm:t>
        <a:bodyPr/>
        <a:lstStyle/>
        <a:p>
          <a:endParaRPr lang="en-US"/>
        </a:p>
      </dgm:t>
    </dgm:pt>
    <dgm:pt modelId="{59B2E773-A012-4361-8842-E5430124F121}">
      <dgm:prSet/>
      <dgm:spPr/>
      <dgm:t>
        <a:bodyPr/>
        <a:lstStyle/>
        <a:p>
          <a:r>
            <a:rPr lang="en-IN"/>
            <a:t>Files must be stored in an S3 bucket.</a:t>
          </a:r>
          <a:endParaRPr lang="en-US"/>
        </a:p>
      </dgm:t>
    </dgm:pt>
    <dgm:pt modelId="{6B85D7D8-7375-4B61-BFDC-67F09791D490}" type="parTrans" cxnId="{41EDBFDA-5F07-4A11-8FAA-E0EAEFA10AAF}">
      <dgm:prSet/>
      <dgm:spPr/>
      <dgm:t>
        <a:bodyPr/>
        <a:lstStyle/>
        <a:p>
          <a:endParaRPr lang="en-US"/>
        </a:p>
      </dgm:t>
    </dgm:pt>
    <dgm:pt modelId="{9857D66A-A841-40DB-9BCD-BA0F68005872}" type="sibTrans" cxnId="{41EDBFDA-5F07-4A11-8FAA-E0EAEFA10AAF}">
      <dgm:prSet/>
      <dgm:spPr/>
      <dgm:t>
        <a:bodyPr/>
        <a:lstStyle/>
        <a:p>
          <a:endParaRPr lang="en-US"/>
        </a:p>
      </dgm:t>
    </dgm:pt>
    <dgm:pt modelId="{F73061C1-1A24-F943-8EDB-DBEB5A4ADF36}" type="pres">
      <dgm:prSet presAssocID="{0A5B7065-B20E-498B-B022-86946C4F9E68}" presName="linearFlow" presStyleCnt="0">
        <dgm:presLayoutVars>
          <dgm:dir/>
          <dgm:animLvl val="lvl"/>
          <dgm:resizeHandles val="exact"/>
        </dgm:presLayoutVars>
      </dgm:prSet>
      <dgm:spPr/>
    </dgm:pt>
    <dgm:pt modelId="{452000E2-7207-1C41-A194-6424F3645C08}" type="pres">
      <dgm:prSet presAssocID="{D443EBD8-3C29-4D7B-99D2-FC10700040FA}" presName="composite" presStyleCnt="0"/>
      <dgm:spPr/>
    </dgm:pt>
    <dgm:pt modelId="{8B3D6914-1206-A040-A6BC-D401F2FDFE90}" type="pres">
      <dgm:prSet presAssocID="{D443EBD8-3C29-4D7B-99D2-FC10700040FA}" presName="parentText" presStyleLbl="alignNode1" presStyleIdx="0" presStyleCnt="2">
        <dgm:presLayoutVars>
          <dgm:chMax val="1"/>
          <dgm:bulletEnabled val="1"/>
        </dgm:presLayoutVars>
      </dgm:prSet>
      <dgm:spPr/>
    </dgm:pt>
    <dgm:pt modelId="{B5DA4B25-9063-C540-8015-F33FC19D27FE}" type="pres">
      <dgm:prSet presAssocID="{D443EBD8-3C29-4D7B-99D2-FC10700040FA}" presName="descendantText" presStyleLbl="alignAcc1" presStyleIdx="0" presStyleCnt="2">
        <dgm:presLayoutVars>
          <dgm:bulletEnabled val="1"/>
        </dgm:presLayoutVars>
      </dgm:prSet>
      <dgm:spPr/>
    </dgm:pt>
    <dgm:pt modelId="{9E46333F-161E-3048-B2EF-6A0C832B20FB}" type="pres">
      <dgm:prSet presAssocID="{009AB097-7700-44E3-BCE2-3DB7FBA0B893}" presName="sp" presStyleCnt="0"/>
      <dgm:spPr/>
    </dgm:pt>
    <dgm:pt modelId="{3CC93A6C-1613-9240-92FB-7DF0E593163D}" type="pres">
      <dgm:prSet presAssocID="{88CDB499-1760-4E4A-92D8-BD4F122FD36E}" presName="composite" presStyleCnt="0"/>
      <dgm:spPr/>
    </dgm:pt>
    <dgm:pt modelId="{CB46C0CA-B8A9-0C4D-A6F7-2C68BFB59AD6}" type="pres">
      <dgm:prSet presAssocID="{88CDB499-1760-4E4A-92D8-BD4F122FD36E}" presName="parentText" presStyleLbl="alignNode1" presStyleIdx="1" presStyleCnt="2">
        <dgm:presLayoutVars>
          <dgm:chMax val="1"/>
          <dgm:bulletEnabled val="1"/>
        </dgm:presLayoutVars>
      </dgm:prSet>
      <dgm:spPr/>
    </dgm:pt>
    <dgm:pt modelId="{119B8F3D-50F3-514A-ABC7-91B2FBE41F89}" type="pres">
      <dgm:prSet presAssocID="{88CDB499-1760-4E4A-92D8-BD4F122FD36E}" presName="descendantText" presStyleLbl="alignAcc1" presStyleIdx="1" presStyleCnt="2">
        <dgm:presLayoutVars>
          <dgm:bulletEnabled val="1"/>
        </dgm:presLayoutVars>
      </dgm:prSet>
      <dgm:spPr/>
    </dgm:pt>
  </dgm:ptLst>
  <dgm:cxnLst>
    <dgm:cxn modelId="{594A850B-8A49-2347-89D9-A11A67F5B4B8}" type="presOf" srcId="{9F271A9C-D9E9-4BFD-8B39-07FE0FCF6E5E}" destId="{119B8F3D-50F3-514A-ABC7-91B2FBE41F89}" srcOrd="0" destOrd="0" presId="urn:microsoft.com/office/officeart/2005/8/layout/chevron2"/>
    <dgm:cxn modelId="{1F011935-6B9E-0245-8C86-406160C24DD6}" type="presOf" srcId="{0A5B7065-B20E-498B-B022-86946C4F9E68}" destId="{F73061C1-1A24-F943-8EDB-DBEB5A4ADF36}" srcOrd="0" destOrd="0" presId="urn:microsoft.com/office/officeart/2005/8/layout/chevron2"/>
    <dgm:cxn modelId="{0DA9DC3B-FC9C-4FC5-9364-32234732CB6D}" srcId="{0A5B7065-B20E-498B-B022-86946C4F9E68}" destId="{88CDB499-1760-4E4A-92D8-BD4F122FD36E}" srcOrd="1" destOrd="0" parTransId="{C8C8A795-DE3B-424A-8668-F894119D33AB}" sibTransId="{2315F320-7DAA-46F3-B131-79091DD36C2E}"/>
    <dgm:cxn modelId="{D3ADAD47-CC21-43C8-8F1A-EF456D8D7D23}" srcId="{D443EBD8-3C29-4D7B-99D2-FC10700040FA}" destId="{315DBBF4-75E7-4DEF-81C8-65BA729C021A}" srcOrd="1" destOrd="0" parTransId="{08F61008-6D6D-48A5-A6F9-FAA5F88F246C}" sibTransId="{9507CB86-3E09-404F-85C9-AC51BC544F09}"/>
    <dgm:cxn modelId="{A33DE94D-7ED2-5345-B969-35C65F6956D0}" type="presOf" srcId="{255517E5-AB66-4DFA-820E-A735659C4002}" destId="{119B8F3D-50F3-514A-ABC7-91B2FBE41F89}" srcOrd="0" destOrd="1" presId="urn:microsoft.com/office/officeart/2005/8/layout/chevron2"/>
    <dgm:cxn modelId="{4504755E-6025-974A-AAAA-D7A5DBA64AD1}" type="presOf" srcId="{288575FE-BD71-41CA-9225-0FCEEC25FBD1}" destId="{B5DA4B25-9063-C540-8015-F33FC19D27FE}" srcOrd="0" destOrd="3" presId="urn:microsoft.com/office/officeart/2005/8/layout/chevron2"/>
    <dgm:cxn modelId="{64D8046A-4B77-4B68-952C-86E1946BDABE}" srcId="{D443EBD8-3C29-4D7B-99D2-FC10700040FA}" destId="{DF578C26-EC1F-4B84-BF9F-0C0B4F464348}" srcOrd="0" destOrd="0" parTransId="{88BE5037-18A1-41ED-865B-8E6F36F6C843}" sibTransId="{5A462E8F-69A7-4326-B18D-C0EE0F40A68F}"/>
    <dgm:cxn modelId="{C59A876E-AC6C-5D44-8507-5DF5C1E8E657}" type="presOf" srcId="{1A2D6B54-D8FB-488D-BCD4-4E153DDD371F}" destId="{B5DA4B25-9063-C540-8015-F33FC19D27FE}" srcOrd="0" destOrd="2" presId="urn:microsoft.com/office/officeart/2005/8/layout/chevron2"/>
    <dgm:cxn modelId="{4B245D7E-C232-495C-8864-C7B42A40F0B7}" srcId="{88CDB499-1760-4E4A-92D8-BD4F122FD36E}" destId="{9F271A9C-D9E9-4BFD-8B39-07FE0FCF6E5E}" srcOrd="0" destOrd="0" parTransId="{F1C8411C-6E72-4AB4-97C7-1935E97D5657}" sibTransId="{75BBB177-8030-460E-9E52-F27193693728}"/>
    <dgm:cxn modelId="{5B7A5D8F-90E6-2C42-AB4E-8A703272B33A}" type="presOf" srcId="{88CDB499-1760-4E4A-92D8-BD4F122FD36E}" destId="{CB46C0CA-B8A9-0C4D-A6F7-2C68BFB59AD6}" srcOrd="0" destOrd="0" presId="urn:microsoft.com/office/officeart/2005/8/layout/chevron2"/>
    <dgm:cxn modelId="{2D8A2493-57EA-7047-AC7A-A043C249443F}" type="presOf" srcId="{DF578C26-EC1F-4B84-BF9F-0C0B4F464348}" destId="{B5DA4B25-9063-C540-8015-F33FC19D27FE}" srcOrd="0" destOrd="0" presId="urn:microsoft.com/office/officeart/2005/8/layout/chevron2"/>
    <dgm:cxn modelId="{6CD255A1-F646-2744-BCBC-B1DE591E09A8}" type="presOf" srcId="{D443EBD8-3C29-4D7B-99D2-FC10700040FA}" destId="{8B3D6914-1206-A040-A6BC-D401F2FDFE90}" srcOrd="0" destOrd="0" presId="urn:microsoft.com/office/officeart/2005/8/layout/chevron2"/>
    <dgm:cxn modelId="{186D76A6-4FDA-4411-A91F-2BC03933FE05}" srcId="{0A5B7065-B20E-498B-B022-86946C4F9E68}" destId="{D443EBD8-3C29-4D7B-99D2-FC10700040FA}" srcOrd="0" destOrd="0" parTransId="{911A1367-AE48-437A-B539-606324ADE2D7}" sibTransId="{009AB097-7700-44E3-BCE2-3DB7FBA0B893}"/>
    <dgm:cxn modelId="{1145BCB1-9B99-4FDC-8B99-28639917140D}" srcId="{88CDB499-1760-4E4A-92D8-BD4F122FD36E}" destId="{255517E5-AB66-4DFA-820E-A735659C4002}" srcOrd="1" destOrd="0" parTransId="{184C8A98-3445-40AF-A832-373E1E0585BF}" sibTransId="{7D68557A-A48B-45B1-89E3-8E6BC7A3EE3E}"/>
    <dgm:cxn modelId="{CC0CECB1-A2EE-4D0F-A2E9-FF688EE5E421}" srcId="{D443EBD8-3C29-4D7B-99D2-FC10700040FA}" destId="{1A2D6B54-D8FB-488D-BCD4-4E153DDD371F}" srcOrd="2" destOrd="0" parTransId="{6946D851-EB46-4156-AFDE-63B5BC228B3D}" sibTransId="{16FA11C1-65F4-4602-82F0-ED4CBC1700BD}"/>
    <dgm:cxn modelId="{D0B3BCCE-910B-0C44-9F20-2126FFE63B2D}" type="presOf" srcId="{315DBBF4-75E7-4DEF-81C8-65BA729C021A}" destId="{B5DA4B25-9063-C540-8015-F33FC19D27FE}" srcOrd="0" destOrd="1" presId="urn:microsoft.com/office/officeart/2005/8/layout/chevron2"/>
    <dgm:cxn modelId="{41EDBFDA-5F07-4A11-8FAA-E0EAEFA10AAF}" srcId="{88CDB499-1760-4E4A-92D8-BD4F122FD36E}" destId="{59B2E773-A012-4361-8842-E5430124F121}" srcOrd="2" destOrd="0" parTransId="{6B85D7D8-7375-4B61-BFDC-67F09791D490}" sibTransId="{9857D66A-A841-40DB-9BCD-BA0F68005872}"/>
    <dgm:cxn modelId="{BC74EFDB-AD8C-4FE9-8BB4-D93995713C86}" srcId="{D443EBD8-3C29-4D7B-99D2-FC10700040FA}" destId="{288575FE-BD71-41CA-9225-0FCEEC25FBD1}" srcOrd="3" destOrd="0" parTransId="{8FD86C5D-1DFA-45FC-BEB4-436003E65F0B}" sibTransId="{3022C09F-4F69-4819-84AE-64092D6819BB}"/>
    <dgm:cxn modelId="{FD0C5EFD-710D-A443-8603-DE2B703B721F}" type="presOf" srcId="{59B2E773-A012-4361-8842-E5430124F121}" destId="{119B8F3D-50F3-514A-ABC7-91B2FBE41F89}" srcOrd="0" destOrd="2" presId="urn:microsoft.com/office/officeart/2005/8/layout/chevron2"/>
    <dgm:cxn modelId="{81FD8DE0-4110-A843-83CC-5E4B56044EAB}" type="presParOf" srcId="{F73061C1-1A24-F943-8EDB-DBEB5A4ADF36}" destId="{452000E2-7207-1C41-A194-6424F3645C08}" srcOrd="0" destOrd="0" presId="urn:microsoft.com/office/officeart/2005/8/layout/chevron2"/>
    <dgm:cxn modelId="{16F95F45-C7D3-874D-A538-7904636F951C}" type="presParOf" srcId="{452000E2-7207-1C41-A194-6424F3645C08}" destId="{8B3D6914-1206-A040-A6BC-D401F2FDFE90}" srcOrd="0" destOrd="0" presId="urn:microsoft.com/office/officeart/2005/8/layout/chevron2"/>
    <dgm:cxn modelId="{27878F9A-0531-8640-99E2-D62D9B163CFF}" type="presParOf" srcId="{452000E2-7207-1C41-A194-6424F3645C08}" destId="{B5DA4B25-9063-C540-8015-F33FC19D27FE}" srcOrd="1" destOrd="0" presId="urn:microsoft.com/office/officeart/2005/8/layout/chevron2"/>
    <dgm:cxn modelId="{DC041A34-F1B9-2240-9E30-07AF46583A5A}" type="presParOf" srcId="{F73061C1-1A24-F943-8EDB-DBEB5A4ADF36}" destId="{9E46333F-161E-3048-B2EF-6A0C832B20FB}" srcOrd="1" destOrd="0" presId="urn:microsoft.com/office/officeart/2005/8/layout/chevron2"/>
    <dgm:cxn modelId="{F1DB2F6F-CDE3-4141-A1F0-CD38C9335D9D}" type="presParOf" srcId="{F73061C1-1A24-F943-8EDB-DBEB5A4ADF36}" destId="{3CC93A6C-1613-9240-92FB-7DF0E593163D}" srcOrd="2" destOrd="0" presId="urn:microsoft.com/office/officeart/2005/8/layout/chevron2"/>
    <dgm:cxn modelId="{4F63B6A6-737A-6A42-AFEF-FC30FF8ED68F}" type="presParOf" srcId="{3CC93A6C-1613-9240-92FB-7DF0E593163D}" destId="{CB46C0CA-B8A9-0C4D-A6F7-2C68BFB59AD6}" srcOrd="0" destOrd="0" presId="urn:microsoft.com/office/officeart/2005/8/layout/chevron2"/>
    <dgm:cxn modelId="{93832F36-B29F-0F4A-80D5-40BBBBB4E0FF}" type="presParOf" srcId="{3CC93A6C-1613-9240-92FB-7DF0E593163D}" destId="{119B8F3D-50F3-514A-ABC7-91B2FBE41F8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D6914-1206-A040-A6BC-D401F2FDFE90}">
      <dsp:nvSpPr>
        <dsp:cNvPr id="0" name=""/>
        <dsp:cNvSpPr/>
      </dsp:nvSpPr>
      <dsp:spPr>
        <a:xfrm rot="5400000">
          <a:off x="-347384" y="349707"/>
          <a:ext cx="2315897" cy="1621128"/>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b="0" i="0" kern="1200"/>
            <a:t>Web Distribution:</a:t>
          </a:r>
          <a:endParaRPr lang="en-US" sz="2300" kern="1200"/>
        </a:p>
      </dsp:txBody>
      <dsp:txXfrm rot="-5400000">
        <a:off x="1" y="812886"/>
        <a:ext cx="1621128" cy="694769"/>
      </dsp:txXfrm>
    </dsp:sp>
    <dsp:sp modelId="{B5DA4B25-9063-C540-8015-F33FC19D27FE}">
      <dsp:nvSpPr>
        <dsp:cNvPr id="0" name=""/>
        <dsp:cNvSpPr/>
      </dsp:nvSpPr>
      <dsp:spPr>
        <a:xfrm rot="5400000">
          <a:off x="5315697" y="-3692246"/>
          <a:ext cx="1505333" cy="8894471"/>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kern="1200"/>
            <a:t>Static and dynamic content including .html, .css, .php, and graphics files.</a:t>
          </a:r>
          <a:endParaRPr lang="en-US" sz="1900" kern="1200"/>
        </a:p>
        <a:p>
          <a:pPr marL="171450" lvl="1" indent="-171450" algn="l" defTabSz="844550">
            <a:lnSpc>
              <a:spcPct val="90000"/>
            </a:lnSpc>
            <a:spcBef>
              <a:spcPct val="0"/>
            </a:spcBef>
            <a:spcAft>
              <a:spcPct val="15000"/>
            </a:spcAft>
            <a:buChar char="•"/>
          </a:pPr>
          <a:r>
            <a:rPr lang="en-IN" sz="1900" kern="1200"/>
            <a:t>Distributes files over HTTP and HTTPS.</a:t>
          </a:r>
          <a:endParaRPr lang="en-US" sz="1900" kern="1200"/>
        </a:p>
        <a:p>
          <a:pPr marL="171450" lvl="1" indent="-171450" algn="l" defTabSz="844550">
            <a:lnSpc>
              <a:spcPct val="90000"/>
            </a:lnSpc>
            <a:spcBef>
              <a:spcPct val="0"/>
            </a:spcBef>
            <a:spcAft>
              <a:spcPct val="15000"/>
            </a:spcAft>
            <a:buChar char="•"/>
          </a:pPr>
          <a:r>
            <a:rPr lang="en-IN" sz="1900" kern="1200"/>
            <a:t>Add, update, or delete objects, and submit data from web forms.</a:t>
          </a:r>
          <a:endParaRPr lang="en-US" sz="1900" kern="1200"/>
        </a:p>
        <a:p>
          <a:pPr marL="171450" lvl="1" indent="-171450" algn="l" defTabSz="844550">
            <a:lnSpc>
              <a:spcPct val="90000"/>
            </a:lnSpc>
            <a:spcBef>
              <a:spcPct val="0"/>
            </a:spcBef>
            <a:spcAft>
              <a:spcPct val="15000"/>
            </a:spcAft>
            <a:buChar char="•"/>
          </a:pPr>
          <a:r>
            <a:rPr lang="en-IN" sz="1900" kern="1200"/>
            <a:t>Use live streaming to stream an event in real time.</a:t>
          </a:r>
          <a:endParaRPr lang="en-US" sz="1900" kern="1200"/>
        </a:p>
      </dsp:txBody>
      <dsp:txXfrm rot="-5400000">
        <a:off x="1621128" y="75807"/>
        <a:ext cx="8820987" cy="1358365"/>
      </dsp:txXfrm>
    </dsp:sp>
    <dsp:sp modelId="{CB46C0CA-B8A9-0C4D-A6F7-2C68BFB59AD6}">
      <dsp:nvSpPr>
        <dsp:cNvPr id="0" name=""/>
        <dsp:cNvSpPr/>
      </dsp:nvSpPr>
      <dsp:spPr>
        <a:xfrm rot="5400000">
          <a:off x="-347384" y="2380502"/>
          <a:ext cx="2315897" cy="1621128"/>
        </a:xfrm>
        <a:prstGeom prst="chevr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a:t>RTMP:</a:t>
          </a:r>
          <a:endParaRPr lang="en-US" sz="2300" kern="1200"/>
        </a:p>
      </dsp:txBody>
      <dsp:txXfrm rot="-5400000">
        <a:off x="1" y="2843681"/>
        <a:ext cx="1621128" cy="694769"/>
      </dsp:txXfrm>
    </dsp:sp>
    <dsp:sp modelId="{119B8F3D-50F3-514A-ABC7-91B2FBE41F89}">
      <dsp:nvSpPr>
        <dsp:cNvPr id="0" name=""/>
        <dsp:cNvSpPr/>
      </dsp:nvSpPr>
      <dsp:spPr>
        <a:xfrm rot="5400000">
          <a:off x="5315697" y="-1661451"/>
          <a:ext cx="1505333" cy="8894471"/>
        </a:xfrm>
        <a:prstGeom prst="round2Same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IN" sz="1900" kern="1200"/>
            <a:t>Distribute streaming media files using Adobe Flash Media Server’s RTMP protocol.</a:t>
          </a:r>
          <a:endParaRPr lang="en-US" sz="1900" kern="1200"/>
        </a:p>
        <a:p>
          <a:pPr marL="171450" lvl="1" indent="-171450" algn="l" defTabSz="844550">
            <a:lnSpc>
              <a:spcPct val="90000"/>
            </a:lnSpc>
            <a:spcBef>
              <a:spcPct val="0"/>
            </a:spcBef>
            <a:spcAft>
              <a:spcPct val="15000"/>
            </a:spcAft>
            <a:buChar char="•"/>
          </a:pPr>
          <a:r>
            <a:rPr lang="en-IN" sz="1900" kern="1200"/>
            <a:t>Allows an end user to begin playing a media file before the file has finished downloading from a CloudFront edge location.</a:t>
          </a:r>
          <a:endParaRPr lang="en-US" sz="1900" kern="1200"/>
        </a:p>
        <a:p>
          <a:pPr marL="171450" lvl="1" indent="-171450" algn="l" defTabSz="844550">
            <a:lnSpc>
              <a:spcPct val="90000"/>
            </a:lnSpc>
            <a:spcBef>
              <a:spcPct val="0"/>
            </a:spcBef>
            <a:spcAft>
              <a:spcPct val="15000"/>
            </a:spcAft>
            <a:buChar char="•"/>
          </a:pPr>
          <a:r>
            <a:rPr lang="en-IN" sz="1900" kern="1200"/>
            <a:t>Files must be stored in an S3 bucket.</a:t>
          </a:r>
          <a:endParaRPr lang="en-US" sz="1900" kern="1200"/>
        </a:p>
      </dsp:txBody>
      <dsp:txXfrm rot="-5400000">
        <a:off x="1621128" y="2106602"/>
        <a:ext cx="8820987" cy="13583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3C8D-5635-544E-8ADA-6B2B93DE66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E2F686D-6A95-A665-1FE5-9010EFF44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728C64E-6996-9E99-880D-A84C1A84C55C}"/>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F145CD4B-7F26-25F0-AE8B-1BD07578B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D5ED7-8C48-B21E-67E4-77A6818539A6}"/>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161095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3BB3-6E76-5188-EDD8-207E82722B8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D6A248-0A97-09A1-73C2-BE4726BC4F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2B50CF-2DE2-D1EC-7D5E-57D8361A12E5}"/>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BD29D508-448B-617F-67A7-F12D86793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9672D-A06E-5231-B9F4-A3527C8F9A8B}"/>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35390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DA098-5CC5-8ABF-22CF-4D7DD731FC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9C21E3-B677-8460-D8F3-03C5D002DBB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CE506E-0554-0393-3605-7F28D9218D26}"/>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B0C3127C-8B4A-CFCE-613E-76926FC66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46F71-C56A-B1B9-0F7E-32A00491089E}"/>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3501000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2CE8-45D5-CC10-DED7-68859B3BCA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1F1C55-EEB7-1872-F56E-B33A34B0BD4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3CC163-8F95-4719-1BB9-8DCD884918AC}"/>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5B5E0A70-DC26-9AFA-BF25-394B6B3A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F1A3E-C3DE-126A-1205-FDB4EF289B96}"/>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71428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F096-14E9-BC3E-2C80-3F3545A88C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46D537-EA67-5D34-CE1A-88F223942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83221C-3ED4-64A7-4CAA-CC4AEF311324}"/>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DBDCCF49-3248-93EB-23A3-F7AA1512C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DD2B9-C801-1784-D4F6-5ACD980E2108}"/>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203404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5152-9B81-AE49-BFB4-839BFFAB8F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6E5BDE8-B85D-70E5-5D27-F383AF84171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5E0CB10-D870-8C77-1A8B-99F16AAF09A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47F2F0-0233-5B12-6756-5DDCC266FCC8}"/>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6" name="Footer Placeholder 5">
            <a:extLst>
              <a:ext uri="{FF2B5EF4-FFF2-40B4-BE49-F238E27FC236}">
                <a16:creationId xmlns:a16="http://schemas.microsoft.com/office/drawing/2014/main" id="{D910A36A-6173-A6C3-B008-59F4AF280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0FA4E-A50A-FF96-DA60-EA039146F6AC}"/>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174731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0F78-3246-15C6-643A-6185AB2555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8A0FA7-7170-EEC6-4DD6-050ADB6CB4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82281C-C0A9-4046-3086-19AE4D19C5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6BA0D31-07CC-C503-2E55-B12984C464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2F085E0-5D3E-C1FF-2929-7725D21F3E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B8E84D-5D6D-38C8-D8EB-FBAB2BC059E4}"/>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8" name="Footer Placeholder 7">
            <a:extLst>
              <a:ext uri="{FF2B5EF4-FFF2-40B4-BE49-F238E27FC236}">
                <a16:creationId xmlns:a16="http://schemas.microsoft.com/office/drawing/2014/main" id="{0C4EBA3A-8348-55F0-F99D-E3F2AE043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2CF18F-A952-EB96-001A-BFE1C7E18A80}"/>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189170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AFDE-B0B7-C8EB-50AF-8B04E802D8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106B2D8-8546-8DBE-4AD4-B56AE2CA3AA7}"/>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4" name="Footer Placeholder 3">
            <a:extLst>
              <a:ext uri="{FF2B5EF4-FFF2-40B4-BE49-F238E27FC236}">
                <a16:creationId xmlns:a16="http://schemas.microsoft.com/office/drawing/2014/main" id="{54FE7758-7BAB-2809-4FB0-A94217ECC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7FFC88-0A13-B852-F4FE-9DAA3F421BDA}"/>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2554004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C5D19-1194-F395-C77F-F31C0A10A524}"/>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3" name="Footer Placeholder 2">
            <a:extLst>
              <a:ext uri="{FF2B5EF4-FFF2-40B4-BE49-F238E27FC236}">
                <a16:creationId xmlns:a16="http://schemas.microsoft.com/office/drawing/2014/main" id="{B1D1E867-910B-8CED-D2D7-9C8E2B8D27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3E8DB9-6ABE-50F3-EEFF-023CFEF383B1}"/>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400215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FE81-146E-79BE-DCCC-B6A1834E99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ADCF22F-3E71-FB34-A8B8-FF01B94BDF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83A7E3B-5B4B-254C-BF72-E0D425B48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7256CF-9F46-A0DB-01DD-87383192C36B}"/>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6" name="Footer Placeholder 5">
            <a:extLst>
              <a:ext uri="{FF2B5EF4-FFF2-40B4-BE49-F238E27FC236}">
                <a16:creationId xmlns:a16="http://schemas.microsoft.com/office/drawing/2014/main" id="{BC9874F3-30A9-C317-0807-E09D58BCDA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99641-C4EA-C877-5293-9DF0D378FD0A}"/>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12960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C709-6F9A-3450-CFAF-592AE24AC1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4429107-1E8B-EFED-55AD-A5F8C5A9A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5DC25D-D79A-A0BE-7439-AA01E7116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C79DDB-0765-A5DE-4413-D8B6BE0D945C}"/>
              </a:ext>
            </a:extLst>
          </p:cNvPr>
          <p:cNvSpPr>
            <a:spLocks noGrp="1"/>
          </p:cNvSpPr>
          <p:nvPr>
            <p:ph type="dt" sz="half" idx="10"/>
          </p:nvPr>
        </p:nvSpPr>
        <p:spPr/>
        <p:txBody>
          <a:bodyPr/>
          <a:lstStyle/>
          <a:p>
            <a:fld id="{DE828CD2-AEE2-384E-908A-D3638688A71F}" type="datetimeFigureOut">
              <a:rPr lang="en-US" smtClean="0"/>
              <a:t>1/9/24</a:t>
            </a:fld>
            <a:endParaRPr lang="en-US"/>
          </a:p>
        </p:txBody>
      </p:sp>
      <p:sp>
        <p:nvSpPr>
          <p:cNvPr id="6" name="Footer Placeholder 5">
            <a:extLst>
              <a:ext uri="{FF2B5EF4-FFF2-40B4-BE49-F238E27FC236}">
                <a16:creationId xmlns:a16="http://schemas.microsoft.com/office/drawing/2014/main" id="{285FD93F-A7BE-716D-1BBE-239AEB924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E5754-B9D6-CE4E-3372-7E27A70123DB}"/>
              </a:ext>
            </a:extLst>
          </p:cNvPr>
          <p:cNvSpPr>
            <a:spLocks noGrp="1"/>
          </p:cNvSpPr>
          <p:nvPr>
            <p:ph type="sldNum" sz="quarter" idx="12"/>
          </p:nvPr>
        </p:nvSpPr>
        <p:spPr/>
        <p:txBody>
          <a:bodyPr/>
          <a:lstStyle/>
          <a:p>
            <a:fld id="{BD250CEB-07C9-6948-BEF5-26736C37862C}" type="slidenum">
              <a:rPr lang="en-US" smtClean="0"/>
              <a:t>‹#›</a:t>
            </a:fld>
            <a:endParaRPr lang="en-US"/>
          </a:p>
        </p:txBody>
      </p:sp>
    </p:spTree>
    <p:extLst>
      <p:ext uri="{BB962C8B-B14F-4D97-AF65-F5344CB8AC3E}">
        <p14:creationId xmlns:p14="http://schemas.microsoft.com/office/powerpoint/2010/main" val="217373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9E5F9-E8F5-E418-933C-0731B1CE62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83BA84-7AC1-DF74-E523-12405094E4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6B2700-BA86-B067-E8A3-27F45C4959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28CD2-AEE2-384E-908A-D3638688A71F}" type="datetimeFigureOut">
              <a:rPr lang="en-US" smtClean="0"/>
              <a:t>1/9/24</a:t>
            </a:fld>
            <a:endParaRPr lang="en-US"/>
          </a:p>
        </p:txBody>
      </p:sp>
      <p:sp>
        <p:nvSpPr>
          <p:cNvPr id="5" name="Footer Placeholder 4">
            <a:extLst>
              <a:ext uri="{FF2B5EF4-FFF2-40B4-BE49-F238E27FC236}">
                <a16:creationId xmlns:a16="http://schemas.microsoft.com/office/drawing/2014/main" id="{A4E0510A-0182-ECC9-AA6E-B143B9658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435D11-23AA-E2F7-B7A6-FFB89DB37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50CEB-07C9-6948-BEF5-26736C37862C}" type="slidenum">
              <a:rPr lang="en-US" smtClean="0"/>
              <a:t>‹#›</a:t>
            </a:fld>
            <a:endParaRPr lang="en-US"/>
          </a:p>
        </p:txBody>
      </p:sp>
    </p:spTree>
    <p:extLst>
      <p:ext uri="{BB962C8B-B14F-4D97-AF65-F5344CB8AC3E}">
        <p14:creationId xmlns:p14="http://schemas.microsoft.com/office/powerpoint/2010/main" val="3627944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AD0E95-5AFD-EF33-8340-9F8DF478FB78}"/>
              </a:ext>
            </a:extLst>
          </p:cNvPr>
          <p:cNvSpPr txBox="1"/>
          <p:nvPr/>
        </p:nvSpPr>
        <p:spPr>
          <a:xfrm>
            <a:off x="481013" y="3752849"/>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Content Delivery Network</a:t>
            </a:r>
          </a:p>
        </p:txBody>
      </p:sp>
      <p:pic>
        <p:nvPicPr>
          <p:cNvPr id="1026" name="Picture 2" descr="Global Content Delivery Network (CDN) Market Size, Anticipating Trends and  Growth Prospects for 2023-2030">
            <a:extLst>
              <a:ext uri="{FF2B5EF4-FFF2-40B4-BE49-F238E27FC236}">
                <a16:creationId xmlns:a16="http://schemas.microsoft.com/office/drawing/2014/main" id="{81CFBDC0-C768-C9E5-F934-AEB36952F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85" b="25676"/>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E2B690-B2E6-7540-967E-784B380577F1}"/>
              </a:ext>
            </a:extLst>
          </p:cNvPr>
          <p:cNvSpPr txBox="1"/>
          <p:nvPr/>
        </p:nvSpPr>
        <p:spPr>
          <a:xfrm>
            <a:off x="4223982" y="3752850"/>
            <a:ext cx="7485413" cy="2452687"/>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400" dirty="0"/>
              <a:t>A Content delivery network, or content distribution network (CDN) is a geographically distributed network of proxy servers and their data centers.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 It is geographically distributed group of servers that would work together to provide fast delivery of Internet content.</a:t>
            </a:r>
          </a:p>
        </p:txBody>
      </p:sp>
    </p:spTree>
    <p:extLst>
      <p:ext uri="{BB962C8B-B14F-4D97-AF65-F5344CB8AC3E}">
        <p14:creationId xmlns:p14="http://schemas.microsoft.com/office/powerpoint/2010/main" val="140574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A1D52FD-04EF-F464-9FF5-2567152E82D4}"/>
              </a:ext>
            </a:extLst>
          </p:cNvPr>
          <p:cNvSpPr txBox="1"/>
          <p:nvPr/>
        </p:nvSpPr>
        <p:spPr>
          <a:xfrm>
            <a:off x="838200" y="4271749"/>
            <a:ext cx="10515600" cy="109205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a:solidFill>
                  <a:schemeClr val="tx1"/>
                </a:solidFill>
                <a:latin typeface="+mj-lt"/>
                <a:ea typeface="+mj-ea"/>
                <a:cs typeface="+mj-cs"/>
              </a:rPr>
              <a:t>Using EC2 Instance as Origin for Cloud Front </a:t>
            </a:r>
          </a:p>
        </p:txBody>
      </p:sp>
      <p:sp useBgFill="1">
        <p:nvSpPr>
          <p:cNvPr id="11" name="Rectangle 10">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diagram of a logo&#10;&#10;Description automatically generated with medium confidence">
            <a:extLst>
              <a:ext uri="{FF2B5EF4-FFF2-40B4-BE49-F238E27FC236}">
                <a16:creationId xmlns:a16="http://schemas.microsoft.com/office/drawing/2014/main" id="{42A3C784-C6FA-5995-1E46-5BADA0B25E63}"/>
              </a:ext>
            </a:extLst>
          </p:cNvPr>
          <p:cNvPicPr>
            <a:picLocks noChangeAspect="1"/>
          </p:cNvPicPr>
          <p:nvPr/>
        </p:nvPicPr>
        <p:blipFill>
          <a:blip r:embed="rId2"/>
          <a:stretch>
            <a:fillRect/>
          </a:stretch>
        </p:blipFill>
        <p:spPr>
          <a:xfrm>
            <a:off x="838199" y="1240705"/>
            <a:ext cx="10515599" cy="1971672"/>
          </a:xfrm>
          <a:prstGeom prst="rect">
            <a:avLst/>
          </a:prstGeom>
        </p:spPr>
      </p:pic>
      <p:sp>
        <p:nvSpPr>
          <p:cNvPr id="13" name="Rectangle 12">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8700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1D8D84-5288-D384-4CE3-493F3DE5FF15}"/>
              </a:ext>
            </a:extLst>
          </p:cNvPr>
          <p:cNvSpPr txBox="1"/>
          <p:nvPr/>
        </p:nvSpPr>
        <p:spPr>
          <a:xfrm>
            <a:off x="838200" y="4271749"/>
            <a:ext cx="10515600" cy="109205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a:solidFill>
                  <a:schemeClr val="tx1"/>
                </a:solidFill>
                <a:latin typeface="+mj-lt"/>
                <a:ea typeface="+mj-ea"/>
                <a:cs typeface="+mj-cs"/>
              </a:rPr>
              <a:t>Using ALB as Origin for CloudFront</a:t>
            </a:r>
          </a:p>
        </p:txBody>
      </p:sp>
      <p:sp useBgFill="1">
        <p:nvSpPr>
          <p:cNvPr id="10" name="Rectangle 9">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1F991C8-0DE1-33C3-A3A4-392BB42033CC}"/>
              </a:ext>
            </a:extLst>
          </p:cNvPr>
          <p:cNvPicPr>
            <a:picLocks noChangeAspect="1"/>
          </p:cNvPicPr>
          <p:nvPr/>
        </p:nvPicPr>
        <p:blipFill>
          <a:blip r:embed="rId2"/>
          <a:stretch>
            <a:fillRect/>
          </a:stretch>
        </p:blipFill>
        <p:spPr>
          <a:xfrm>
            <a:off x="838199" y="1240705"/>
            <a:ext cx="10515599" cy="1971672"/>
          </a:xfrm>
          <a:prstGeom prst="rect">
            <a:avLst/>
          </a:prstGeom>
        </p:spPr>
      </p:pic>
      <p:sp>
        <p:nvSpPr>
          <p:cNvPr id="12" name="Rectangle 11">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5520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1B32A8AF-2F73-4681-03AE-2486CD6D5B16}"/>
              </a:ext>
            </a:extLst>
          </p:cNvPr>
          <p:cNvSpPr txBox="1"/>
          <p:nvPr/>
        </p:nvSpPr>
        <p:spPr>
          <a:xfrm>
            <a:off x="260628" y="71234"/>
            <a:ext cx="10515600" cy="706532"/>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2800" kern="1200" dirty="0">
                <a:solidFill>
                  <a:schemeClr val="tx1"/>
                </a:solidFill>
                <a:latin typeface="+mj-lt"/>
                <a:ea typeface="+mj-ea"/>
                <a:cs typeface="+mj-cs"/>
              </a:rPr>
              <a:t>How can I restrict users in certain locations from accessing web content served by my CloudFront distribution?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56A642A0-309D-6E6F-60C2-C874300D1F06}"/>
              </a:ext>
            </a:extLst>
          </p:cNvPr>
          <p:cNvSpPr txBox="1"/>
          <p:nvPr/>
        </p:nvSpPr>
        <p:spPr>
          <a:xfrm>
            <a:off x="1000827" y="935198"/>
            <a:ext cx="10635463" cy="561634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dirty="0">
                <a:highlight>
                  <a:srgbClr val="00FFFF"/>
                </a:highlight>
              </a:rPr>
              <a:t>To use geo restriction, you have two options:</a:t>
            </a:r>
          </a:p>
          <a:p>
            <a:pPr marL="742950" lvl="1" indent="-228600">
              <a:lnSpc>
                <a:spcPct val="90000"/>
              </a:lnSpc>
              <a:spcAft>
                <a:spcPts val="600"/>
              </a:spcAft>
              <a:buFont typeface="Arial" panose="020B0604020202020204" pitchFamily="34" charset="0"/>
              <a:buChar char="•"/>
            </a:pPr>
            <a:r>
              <a:rPr lang="en-US" sz="1600" dirty="0"/>
              <a:t>Use the CloudFront geo restriction</a:t>
            </a:r>
          </a:p>
          <a:p>
            <a:pPr marL="742950" lvl="1" indent="-228600">
              <a:lnSpc>
                <a:spcPct val="90000"/>
              </a:lnSpc>
              <a:spcAft>
                <a:spcPts val="600"/>
              </a:spcAft>
              <a:buFont typeface="Arial" panose="020B0604020202020204" pitchFamily="34" charset="0"/>
              <a:buChar char="•"/>
            </a:pPr>
            <a:r>
              <a:rPr lang="en-US" sz="1600" dirty="0"/>
              <a:t>Use a third-party geolocation service </a:t>
            </a:r>
          </a:p>
          <a:p>
            <a:pPr indent="-228600">
              <a:lnSpc>
                <a:spcPct val="90000"/>
              </a:lnSpc>
              <a:spcAft>
                <a:spcPts val="600"/>
              </a:spcAft>
              <a:buFont typeface="Arial" panose="020B0604020202020204" pitchFamily="34" charset="0"/>
              <a:buChar char="•"/>
            </a:pPr>
            <a:endParaRPr lang="en-US" sz="1600" dirty="0">
              <a:highlight>
                <a:srgbClr val="FFFF00"/>
              </a:highlight>
            </a:endParaRPr>
          </a:p>
          <a:p>
            <a:pPr indent="-228600">
              <a:lnSpc>
                <a:spcPct val="90000"/>
              </a:lnSpc>
              <a:spcAft>
                <a:spcPts val="600"/>
              </a:spcAft>
              <a:buFont typeface="Arial" panose="020B0604020202020204" pitchFamily="34" charset="0"/>
              <a:buChar char="•"/>
            </a:pPr>
            <a:r>
              <a:rPr lang="en-US" sz="1600" dirty="0">
                <a:highlight>
                  <a:srgbClr val="FFFF00"/>
                </a:highlight>
              </a:rPr>
              <a:t>Use the CloudFront geo restriction:</a:t>
            </a:r>
          </a:p>
          <a:p>
            <a:pPr marL="742950" lvl="1" indent="-228600">
              <a:lnSpc>
                <a:spcPct val="90000"/>
              </a:lnSpc>
              <a:spcAft>
                <a:spcPts val="600"/>
              </a:spcAft>
              <a:buFont typeface="Arial" panose="020B0604020202020204" pitchFamily="34" charset="0"/>
              <a:buChar char="•"/>
            </a:pPr>
            <a:r>
              <a:rPr lang="en-US" sz="1600" dirty="0">
                <a:highlight>
                  <a:srgbClr val="00FFFF"/>
                </a:highlight>
              </a:rPr>
              <a:t>WHITELIST: </a:t>
            </a:r>
            <a:r>
              <a:rPr lang="en-US" sz="1600" dirty="0"/>
              <a:t>Allow your users to access your content only if they’re in one of the countries on a whitelist of approve.</a:t>
            </a:r>
          </a:p>
          <a:p>
            <a:pPr marL="742950" lvl="1" indent="-228600">
              <a:lnSpc>
                <a:spcPct val="90000"/>
              </a:lnSpc>
              <a:spcAft>
                <a:spcPts val="600"/>
              </a:spcAft>
              <a:buFont typeface="Arial" panose="020B0604020202020204" pitchFamily="34" charset="0"/>
              <a:buChar char="•"/>
            </a:pPr>
            <a:r>
              <a:rPr lang="en-US" sz="1600" dirty="0">
                <a:highlight>
                  <a:srgbClr val="00FFFF"/>
                </a:highlight>
              </a:rPr>
              <a:t>BLACKLIST: </a:t>
            </a:r>
            <a:r>
              <a:rPr lang="en-US" sz="1600" dirty="0"/>
              <a:t>Prevent your users from accessing your content if they are in one of the countries on a blacklist of banned countries.</a:t>
            </a:r>
          </a:p>
          <a:p>
            <a:pPr marL="285750"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dirty="0">
                <a:highlight>
                  <a:srgbClr val="00FF00"/>
                </a:highlight>
              </a:rPr>
              <a:t>Process: </a:t>
            </a:r>
          </a:p>
          <a:p>
            <a:pPr marL="742950" lvl="1" indent="-228600">
              <a:lnSpc>
                <a:spcPct val="90000"/>
              </a:lnSpc>
              <a:spcAft>
                <a:spcPts val="600"/>
              </a:spcAft>
              <a:buFont typeface="Arial" panose="020B0604020202020204" pitchFamily="34" charset="0"/>
              <a:buChar char="•"/>
            </a:pPr>
            <a:r>
              <a:rPr lang="en-US" sz="1600" dirty="0"/>
              <a:t>You add a whitelist that contains only the name of the location</a:t>
            </a:r>
          </a:p>
          <a:p>
            <a:pPr marL="742950" lvl="1" indent="-228600">
              <a:lnSpc>
                <a:spcPct val="90000"/>
              </a:lnSpc>
              <a:spcAft>
                <a:spcPts val="600"/>
              </a:spcAft>
              <a:buFont typeface="Arial" panose="020B0604020202020204" pitchFamily="34" charset="0"/>
              <a:buChar char="•"/>
            </a:pPr>
            <a:r>
              <a:rPr lang="en-US" sz="1600" dirty="0"/>
              <a:t>When you send a request, DNS routes the request to the CloudFront edge location </a:t>
            </a:r>
          </a:p>
          <a:p>
            <a:pPr marL="742950" lvl="1" indent="-228600">
              <a:lnSpc>
                <a:spcPct val="90000"/>
              </a:lnSpc>
              <a:spcAft>
                <a:spcPts val="600"/>
              </a:spcAft>
              <a:buFont typeface="Arial" panose="020B0604020202020204" pitchFamily="34" charset="0"/>
              <a:buChar char="•"/>
            </a:pPr>
            <a:r>
              <a:rPr lang="en-US" sz="1600" dirty="0"/>
              <a:t>Edge location determines that user is not allowed or not to download your content.</a:t>
            </a:r>
          </a:p>
          <a:p>
            <a:pPr marL="742950" lvl="1" indent="-228600">
              <a:lnSpc>
                <a:spcPct val="90000"/>
              </a:lnSpc>
              <a:spcAft>
                <a:spcPts val="600"/>
              </a:spcAft>
              <a:buFont typeface="Arial" panose="020B0604020202020204" pitchFamily="34" charset="0"/>
              <a:buChar char="•"/>
            </a:pPr>
            <a:r>
              <a:rPr lang="en-US" sz="1600" dirty="0"/>
              <a:t>CloudFront returns an HTTP status code 403 (Forbidden) to the user. (If the user is not allowed)</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highlight>
                  <a:srgbClr val="FFFF00"/>
                </a:highlight>
              </a:rPr>
              <a:t>Use a third-party geolocation service:</a:t>
            </a:r>
          </a:p>
          <a:p>
            <a:pPr marL="742950" lvl="1" indent="-228600">
              <a:lnSpc>
                <a:spcPct val="90000"/>
              </a:lnSpc>
              <a:spcAft>
                <a:spcPts val="600"/>
              </a:spcAft>
              <a:buFont typeface="Arial" panose="020B0604020202020204" pitchFamily="34" charset="0"/>
              <a:buChar char="•"/>
            </a:pPr>
            <a:r>
              <a:rPr lang="en-US" sz="1600" dirty="0"/>
              <a:t>Combine CloudFront with a third-party geolocation service.</a:t>
            </a:r>
          </a:p>
          <a:p>
            <a:pPr marL="742950" lvl="1" indent="-228600">
              <a:lnSpc>
                <a:spcPct val="90000"/>
              </a:lnSpc>
              <a:spcAft>
                <a:spcPts val="600"/>
              </a:spcAft>
              <a:buFont typeface="Arial" panose="020B0604020202020204" pitchFamily="34" charset="0"/>
              <a:buChar char="•"/>
            </a:pPr>
            <a:r>
              <a:rPr lang="en-US" sz="1600" dirty="0"/>
              <a:t>With this you can restrict based on city, zip or postal code, or even latitude and longitude</a:t>
            </a:r>
          </a:p>
          <a:p>
            <a:pPr marL="742950" lvl="1" indent="-228600">
              <a:lnSpc>
                <a:spcPct val="90000"/>
              </a:lnSpc>
              <a:spcAft>
                <a:spcPts val="600"/>
              </a:spcAft>
              <a:buFont typeface="Arial" panose="020B0604020202020204" pitchFamily="34" charset="0"/>
              <a:buChar char="•"/>
            </a:pPr>
            <a:r>
              <a:rPr lang="en-US" sz="1600" dirty="0"/>
              <a:t>When using 3</a:t>
            </a:r>
            <a:r>
              <a:rPr lang="en-US" sz="1600" baseline="30000" dirty="0"/>
              <a:t>rd</a:t>
            </a:r>
            <a:r>
              <a:rPr lang="en-US" sz="1600" dirty="0"/>
              <a:t> party Geo Location, it is recommended that you use CloudFront signed URLs </a:t>
            </a:r>
          </a:p>
        </p:txBody>
      </p:sp>
      <p:sp>
        <p:nvSpPr>
          <p:cNvPr id="4" name="TextBox 3">
            <a:extLst>
              <a:ext uri="{FF2B5EF4-FFF2-40B4-BE49-F238E27FC236}">
                <a16:creationId xmlns:a16="http://schemas.microsoft.com/office/drawing/2014/main" id="{0816ED42-745D-14AE-E2F2-A815BD02C457}"/>
              </a:ext>
            </a:extLst>
          </p:cNvPr>
          <p:cNvSpPr txBox="1"/>
          <p:nvPr/>
        </p:nvSpPr>
        <p:spPr>
          <a:xfrm>
            <a:off x="2806700" y="7315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67150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ADF04932-67AD-CA1A-91BA-9318A6206F01}"/>
              </a:ext>
            </a:extLst>
          </p:cNvPr>
          <p:cNvSpPr txBox="1"/>
          <p:nvPr/>
        </p:nvSpPr>
        <p:spPr>
          <a:xfrm>
            <a:off x="838200" y="365126"/>
            <a:ext cx="5393361" cy="666988"/>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400" dirty="0">
                <a:latin typeface="+mj-lt"/>
                <a:ea typeface="+mj-ea"/>
                <a:cs typeface="+mj-cs"/>
              </a:rPr>
              <a:t>Distributions</a:t>
            </a:r>
          </a:p>
        </p:txBody>
      </p:sp>
      <p:sp>
        <p:nvSpPr>
          <p:cNvPr id="3" name="TextBox 2">
            <a:extLst>
              <a:ext uri="{FF2B5EF4-FFF2-40B4-BE49-F238E27FC236}">
                <a16:creationId xmlns:a16="http://schemas.microsoft.com/office/drawing/2014/main" id="{2041F3D6-44C0-3815-BB79-D91DE45DBE9C}"/>
              </a:ext>
            </a:extLst>
          </p:cNvPr>
          <p:cNvSpPr txBox="1"/>
          <p:nvPr/>
        </p:nvSpPr>
        <p:spPr>
          <a:xfrm>
            <a:off x="202752" y="1509272"/>
            <a:ext cx="5955232" cy="4479148"/>
          </a:xfrm>
          <a:prstGeom prst="rect">
            <a:avLst/>
          </a:prstGeom>
        </p:spPr>
        <p:txBody>
          <a:bodyPr vert="horz" lIns="91440" tIns="45720" rIns="91440" bIns="45720" rtlCol="0">
            <a:normAutofit/>
          </a:bodyPr>
          <a:lstStyle/>
          <a:p>
            <a:pPr>
              <a:lnSpc>
                <a:spcPct val="90000"/>
              </a:lnSpc>
              <a:spcAft>
                <a:spcPts val="600"/>
              </a:spcAft>
            </a:pPr>
            <a:r>
              <a:rPr lang="en-US" b="1" dirty="0"/>
              <a:t>To distribute content with CloudFront you need to create a distribution.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highlight>
                  <a:srgbClr val="FFFF00"/>
                </a:highlight>
              </a:rPr>
              <a:t>The distribution includes the configuration of the CDN including:</a:t>
            </a:r>
          </a:p>
          <a:p>
            <a:pPr>
              <a:lnSpc>
                <a:spcPct val="90000"/>
              </a:lnSpc>
              <a:spcAft>
                <a:spcPts val="600"/>
              </a:spcAft>
            </a:pPr>
            <a:endParaRPr lang="en-US" dirty="0">
              <a:highlight>
                <a:srgbClr val="FFFF00"/>
              </a:highlight>
            </a:endParaRPr>
          </a:p>
          <a:p>
            <a:pPr lvl="1" indent="-228600">
              <a:lnSpc>
                <a:spcPct val="90000"/>
              </a:lnSpc>
              <a:spcAft>
                <a:spcPts val="600"/>
              </a:spcAft>
              <a:buFont typeface="Arial" panose="020B0604020202020204" pitchFamily="34" charset="0"/>
              <a:buChar char="•"/>
            </a:pPr>
            <a:r>
              <a:rPr lang="en-US" dirty="0"/>
              <a:t>Content Origins.</a:t>
            </a:r>
          </a:p>
          <a:p>
            <a:pPr lvl="1" indent="-228600">
              <a:lnSpc>
                <a:spcPct val="90000"/>
              </a:lnSpc>
              <a:spcAft>
                <a:spcPts val="600"/>
              </a:spcAft>
              <a:buFont typeface="Arial" panose="020B0604020202020204" pitchFamily="34" charset="0"/>
              <a:buChar char="•"/>
            </a:pPr>
            <a:r>
              <a:rPr lang="en-US" dirty="0"/>
              <a:t>Access (public or restricted)</a:t>
            </a:r>
          </a:p>
          <a:p>
            <a:pPr lvl="1" indent="-228600">
              <a:lnSpc>
                <a:spcPct val="90000"/>
              </a:lnSpc>
              <a:spcAft>
                <a:spcPts val="600"/>
              </a:spcAft>
              <a:buFont typeface="Arial" panose="020B0604020202020204" pitchFamily="34" charset="0"/>
              <a:buChar char="•"/>
            </a:pPr>
            <a:r>
              <a:rPr lang="en-US" dirty="0"/>
              <a:t>Security (HTTP or HTTPS)</a:t>
            </a:r>
          </a:p>
          <a:p>
            <a:pPr marL="457200" lvl="2" indent="-228600">
              <a:lnSpc>
                <a:spcPct val="90000"/>
              </a:lnSpc>
              <a:spcAft>
                <a:spcPts val="600"/>
              </a:spcAft>
              <a:buFont typeface="Arial" panose="020B0604020202020204" pitchFamily="34" charset="0"/>
              <a:buChar char="•"/>
            </a:pPr>
            <a:r>
              <a:rPr lang="en-US" dirty="0"/>
              <a:t>Cookie or query-string forwarding.</a:t>
            </a:r>
          </a:p>
          <a:p>
            <a:pPr marL="457200" lvl="2" indent="-228600">
              <a:lnSpc>
                <a:spcPct val="90000"/>
              </a:lnSpc>
              <a:spcAft>
                <a:spcPts val="600"/>
              </a:spcAft>
              <a:buFont typeface="Arial" panose="020B0604020202020204" pitchFamily="34" charset="0"/>
              <a:buChar char="•"/>
            </a:pPr>
            <a:r>
              <a:rPr lang="en-US" dirty="0"/>
              <a:t>Access logs (record viewer activity)</a:t>
            </a:r>
          </a:p>
          <a:p>
            <a:pPr indent="-228600">
              <a:lnSpc>
                <a:spcPct val="90000"/>
              </a:lnSpc>
              <a:spcAft>
                <a:spcPts val="600"/>
              </a:spcAft>
              <a:buFont typeface="Arial" panose="020B0604020202020204" pitchFamily="34" charset="0"/>
              <a:buChar char="•"/>
            </a:pPr>
            <a:endParaRPr lang="en-US" dirty="0"/>
          </a:p>
        </p:txBody>
      </p:sp>
      <p:pic>
        <p:nvPicPr>
          <p:cNvPr id="5" name="Picture 4" descr="A group of people working on computers&#10;&#10;Description automatically generated">
            <a:extLst>
              <a:ext uri="{FF2B5EF4-FFF2-40B4-BE49-F238E27FC236}">
                <a16:creationId xmlns:a16="http://schemas.microsoft.com/office/drawing/2014/main" id="{3387FCE8-8295-E77F-52BD-2CBF74FE36AF}"/>
              </a:ext>
            </a:extLst>
          </p:cNvPr>
          <p:cNvPicPr>
            <a:picLocks noChangeAspect="1"/>
          </p:cNvPicPr>
          <p:nvPr/>
        </p:nvPicPr>
        <p:blipFill rotWithShape="1">
          <a:blip r:embed="rId2"/>
          <a:srcRect l="7457" r="16292" b="-1"/>
          <a:stretch/>
        </p:blipFill>
        <p:spPr>
          <a:xfrm>
            <a:off x="6517143" y="866182"/>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468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312246-108E-0F71-59CA-25E0386DAE52}"/>
              </a:ext>
            </a:extLst>
          </p:cNvPr>
          <p:cNvPicPr>
            <a:picLocks noChangeAspect="1"/>
          </p:cNvPicPr>
          <p:nvPr/>
        </p:nvPicPr>
        <p:blipFill rotWithShape="1">
          <a:blip r:embed="rId2">
            <a:duotone>
              <a:schemeClr val="bg2">
                <a:shade val="45000"/>
                <a:satMod val="135000"/>
              </a:schemeClr>
              <a:prstClr val="white"/>
            </a:duotone>
          </a:blip>
          <a:srcRect t="12153" b="35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8AF75C-6A75-DE10-9837-DEA2B318543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Types of Distribution </a:t>
            </a:r>
          </a:p>
        </p:txBody>
      </p:sp>
      <p:graphicFrame>
        <p:nvGraphicFramePr>
          <p:cNvPr id="5" name="TextBox 2">
            <a:extLst>
              <a:ext uri="{FF2B5EF4-FFF2-40B4-BE49-F238E27FC236}">
                <a16:creationId xmlns:a16="http://schemas.microsoft.com/office/drawing/2014/main" id="{DC94AFD3-5905-3011-ABA1-F2CE5CC8493E}"/>
              </a:ext>
            </a:extLst>
          </p:cNvPr>
          <p:cNvGraphicFramePr/>
          <p:nvPr>
            <p:extLst>
              <p:ext uri="{D42A27DB-BD31-4B8C-83A1-F6EECF244321}">
                <p14:modId xmlns:p14="http://schemas.microsoft.com/office/powerpoint/2010/main" val="1809493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2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1D0D7D6-B009-DBD5-54DE-C6C5688C7F6A}"/>
              </a:ext>
            </a:extLst>
          </p:cNvPr>
          <p:cNvSpPr txBox="1"/>
          <p:nvPr/>
        </p:nvSpPr>
        <p:spPr>
          <a:xfrm>
            <a:off x="838200" y="4271749"/>
            <a:ext cx="10515600" cy="109205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0" i="0" kern="1200">
                <a:solidFill>
                  <a:schemeClr val="tx1"/>
                </a:solidFill>
                <a:effectLst/>
                <a:latin typeface="+mj-lt"/>
                <a:ea typeface="+mj-ea"/>
                <a:cs typeface="+mj-cs"/>
              </a:rPr>
              <a:t>Depiction of  Amazon CloudFront Distributions and Origins</a:t>
            </a:r>
            <a:endParaRPr lang="en-US" sz="3600" kern="1200">
              <a:solidFill>
                <a:schemeClr val="tx1"/>
              </a:solidFill>
              <a:latin typeface="+mj-lt"/>
              <a:ea typeface="+mj-ea"/>
              <a:cs typeface="+mj-cs"/>
            </a:endParaRPr>
          </a:p>
        </p:txBody>
      </p:sp>
      <p:sp useBgFill="1">
        <p:nvSpPr>
          <p:cNvPr id="10" name="Rectangle 9">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9B9CDC7-7108-A4AE-42AA-B3AA6F9280AA}"/>
              </a:ext>
            </a:extLst>
          </p:cNvPr>
          <p:cNvPicPr>
            <a:picLocks noChangeAspect="1"/>
          </p:cNvPicPr>
          <p:nvPr/>
        </p:nvPicPr>
        <p:blipFill>
          <a:blip r:embed="rId2"/>
          <a:stretch>
            <a:fillRect/>
          </a:stretch>
        </p:blipFill>
        <p:spPr>
          <a:xfrm>
            <a:off x="2469943" y="286602"/>
            <a:ext cx="7252110" cy="3879879"/>
          </a:xfrm>
          <a:prstGeom prst="rect">
            <a:avLst/>
          </a:prstGeom>
        </p:spPr>
      </p:pic>
      <p:sp>
        <p:nvSpPr>
          <p:cNvPr id="12" name="Rectangle 11">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70427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54F2A9-7C1B-3F43-A7A0-97FC54743DB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Cache Behavior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8F5AE-CA7B-D738-2DA7-6D4B1D96F86A}"/>
              </a:ext>
            </a:extLst>
          </p:cNvPr>
          <p:cNvSpPr txBox="1"/>
          <p:nvPr/>
        </p:nvSpPr>
        <p:spPr>
          <a:xfrm>
            <a:off x="281354" y="1879142"/>
            <a:ext cx="10690609" cy="4251960"/>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400" b="0" i="0" dirty="0">
                <a:effectLst/>
              </a:rPr>
              <a:t>Allows you to configure a variety of CloudFront functionality for a given URL path pattern.</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For each cache behavior you can configure the following functionality:</a:t>
            </a:r>
          </a:p>
          <a:p>
            <a:pPr indent="-228600">
              <a:lnSpc>
                <a:spcPct val="90000"/>
              </a:lnSpc>
              <a:spcAft>
                <a:spcPts val="600"/>
              </a:spcAft>
              <a:buFont typeface="Arial" panose="020B0604020202020204" pitchFamily="34" charset="0"/>
              <a:buChar char="•"/>
            </a:pPr>
            <a:endParaRPr lang="en-US" sz="1400" b="0" i="0" dirty="0">
              <a:effectLst/>
            </a:endParaRPr>
          </a:p>
          <a:p>
            <a:pPr marL="742950" lvl="1" indent="-228600">
              <a:lnSpc>
                <a:spcPct val="90000"/>
              </a:lnSpc>
              <a:spcAft>
                <a:spcPts val="600"/>
              </a:spcAft>
              <a:buFont typeface="Arial" panose="020B0604020202020204" pitchFamily="34" charset="0"/>
              <a:buChar char="•"/>
            </a:pPr>
            <a:r>
              <a:rPr lang="en-US" sz="1400" b="0" i="0" dirty="0">
                <a:effectLst/>
              </a:rPr>
              <a:t>The path pattern (e.g. /images/*.jpg, /images*.</a:t>
            </a:r>
            <a:r>
              <a:rPr lang="en-US" sz="1400" b="0" i="0" dirty="0" err="1">
                <a:effectLst/>
              </a:rPr>
              <a:t>php</a:t>
            </a:r>
            <a:r>
              <a:rPr lang="en-US" sz="1400" b="0" i="0" dirty="0">
                <a:effectLst/>
              </a:rPr>
              <a:t>).</a:t>
            </a:r>
          </a:p>
          <a:p>
            <a:pPr marL="742950" lvl="1" indent="-228600">
              <a:lnSpc>
                <a:spcPct val="90000"/>
              </a:lnSpc>
              <a:spcAft>
                <a:spcPts val="600"/>
              </a:spcAft>
              <a:buFont typeface="Arial" panose="020B0604020202020204" pitchFamily="34" charset="0"/>
              <a:buChar char="•"/>
            </a:pPr>
            <a:r>
              <a:rPr lang="en-US" sz="1400" b="0" i="0" dirty="0">
                <a:effectLst/>
              </a:rPr>
              <a:t>The origin to forward requests to (if there are multiple origins).</a:t>
            </a:r>
          </a:p>
          <a:p>
            <a:pPr marL="742950" lvl="1" indent="-228600">
              <a:lnSpc>
                <a:spcPct val="90000"/>
              </a:lnSpc>
              <a:spcAft>
                <a:spcPts val="600"/>
              </a:spcAft>
              <a:buFont typeface="Arial" panose="020B0604020202020204" pitchFamily="34" charset="0"/>
              <a:buChar char="•"/>
            </a:pPr>
            <a:r>
              <a:rPr lang="en-US" sz="1400" b="0" i="0" dirty="0">
                <a:effectLst/>
              </a:rPr>
              <a:t>Whether to forward query strings.</a:t>
            </a:r>
          </a:p>
          <a:p>
            <a:pPr marL="742950" lvl="1" indent="-228600">
              <a:lnSpc>
                <a:spcPct val="90000"/>
              </a:lnSpc>
              <a:spcAft>
                <a:spcPts val="600"/>
              </a:spcAft>
              <a:buFont typeface="Arial" panose="020B0604020202020204" pitchFamily="34" charset="0"/>
              <a:buChar char="•"/>
            </a:pPr>
            <a:r>
              <a:rPr lang="en-US" sz="1400" b="0" i="0" dirty="0">
                <a:effectLst/>
              </a:rPr>
              <a:t>Whether to require signed URLs.</a:t>
            </a:r>
          </a:p>
          <a:p>
            <a:pPr marL="742950" lvl="1" indent="-228600">
              <a:lnSpc>
                <a:spcPct val="90000"/>
              </a:lnSpc>
              <a:spcAft>
                <a:spcPts val="600"/>
              </a:spcAft>
              <a:buFont typeface="Arial" panose="020B0604020202020204" pitchFamily="34" charset="0"/>
              <a:buChar char="•"/>
            </a:pPr>
            <a:r>
              <a:rPr lang="en-US" sz="1400" b="0" i="0" dirty="0">
                <a:effectLst/>
              </a:rPr>
              <a:t>Allowed HTTP methods.</a:t>
            </a:r>
          </a:p>
          <a:p>
            <a:pPr marL="742950" lvl="1" indent="-228600">
              <a:lnSpc>
                <a:spcPct val="90000"/>
              </a:lnSpc>
              <a:spcAft>
                <a:spcPts val="600"/>
              </a:spcAft>
              <a:buFont typeface="Arial" panose="020B0604020202020204" pitchFamily="34" charset="0"/>
              <a:buChar char="•"/>
            </a:pPr>
            <a:r>
              <a:rPr lang="en-US" sz="1400" b="0" i="0" dirty="0">
                <a:effectLst/>
              </a:rPr>
              <a:t>Minimum amount of time to retain the files in the CloudFront cache (regardless of the values of any cache-control headers).</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The default cache behavior only allows a path pattern of /*.</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Additional cache behaviors need to be defined to change the path pattern following creation of the distribution.</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You can restrict access to content using the following methods:</a:t>
            </a:r>
          </a:p>
          <a:p>
            <a:pPr indent="-228600">
              <a:lnSpc>
                <a:spcPct val="90000"/>
              </a:lnSpc>
              <a:spcAft>
                <a:spcPts val="600"/>
              </a:spcAft>
              <a:buFont typeface="Arial" panose="020B0604020202020204" pitchFamily="34" charset="0"/>
              <a:buChar char="•"/>
            </a:pPr>
            <a:endParaRPr lang="en-US" sz="1400" b="0" i="0" dirty="0">
              <a:effectLst/>
            </a:endParaRPr>
          </a:p>
          <a:p>
            <a:pPr marL="742950" lvl="1" indent="-228600">
              <a:lnSpc>
                <a:spcPct val="90000"/>
              </a:lnSpc>
              <a:spcAft>
                <a:spcPts val="600"/>
              </a:spcAft>
              <a:buFont typeface="Arial" panose="020B0604020202020204" pitchFamily="34" charset="0"/>
              <a:buChar char="•"/>
            </a:pPr>
            <a:r>
              <a:rPr lang="en-US" sz="1400" b="0" i="0" dirty="0">
                <a:effectLst/>
              </a:rPr>
              <a:t>Restrict access to content using signed cookies or signed URLs.</a:t>
            </a:r>
          </a:p>
          <a:p>
            <a:pPr marL="742950" lvl="1" indent="-228600">
              <a:lnSpc>
                <a:spcPct val="90000"/>
              </a:lnSpc>
              <a:spcAft>
                <a:spcPts val="600"/>
              </a:spcAft>
              <a:buFont typeface="Arial" panose="020B0604020202020204" pitchFamily="34" charset="0"/>
              <a:buChar char="•"/>
            </a:pPr>
            <a:r>
              <a:rPr lang="en-US" sz="1400" b="0" i="0" dirty="0">
                <a:effectLst/>
              </a:rPr>
              <a:t>Restrict access to objects in your S3 bucket.</a:t>
            </a:r>
          </a:p>
          <a:p>
            <a:pPr indent="-228600">
              <a:lnSpc>
                <a:spcPct val="90000"/>
              </a:lnSpc>
              <a:spcAft>
                <a:spcPts val="600"/>
              </a:spcAft>
              <a:buFont typeface="Arial" panose="020B0604020202020204" pitchFamily="34" charset="0"/>
              <a:buChar char="•"/>
            </a:pPr>
            <a:endParaRPr lang="en-US" sz="1000" dirty="0"/>
          </a:p>
        </p:txBody>
      </p:sp>
    </p:spTree>
    <p:extLst>
      <p:ext uri="{BB962C8B-B14F-4D97-AF65-F5344CB8AC3E}">
        <p14:creationId xmlns:p14="http://schemas.microsoft.com/office/powerpoint/2010/main" val="53343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54F2A9-7C1B-3F43-A7A0-97FC54743DB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Cache Behavior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8F5AE-CA7B-D738-2DA7-6D4B1D96F86A}"/>
              </a:ext>
            </a:extLst>
          </p:cNvPr>
          <p:cNvSpPr txBox="1"/>
          <p:nvPr/>
        </p:nvSpPr>
        <p:spPr>
          <a:xfrm>
            <a:off x="281354" y="1879142"/>
            <a:ext cx="10690609" cy="4251960"/>
          </a:xfrm>
          <a:prstGeom prst="rect">
            <a:avLst/>
          </a:prstGeom>
        </p:spPr>
        <p:txBody>
          <a:bodyPr vert="horz" lIns="91440" tIns="45720" rIns="91440" bIns="45720" rtlCol="0">
            <a:normAutofit lnSpcReduction="10000"/>
          </a:bodyPr>
          <a:lstStyle/>
          <a:p>
            <a:pPr>
              <a:lnSpc>
                <a:spcPct val="90000"/>
              </a:lnSpc>
              <a:spcAft>
                <a:spcPts val="600"/>
              </a:spcAft>
            </a:pPr>
            <a:r>
              <a:rPr lang="en-IN" sz="1400" dirty="0"/>
              <a:t>A special type of user called an Origin Access Identity (OAI) can be used to restrict access to content in an Amazon S3 bucket.</a:t>
            </a:r>
          </a:p>
          <a:p>
            <a:pPr>
              <a:lnSpc>
                <a:spcPct val="90000"/>
              </a:lnSpc>
              <a:spcAft>
                <a:spcPts val="600"/>
              </a:spcAft>
            </a:pPr>
            <a:endParaRPr lang="en-IN" sz="1400" dirty="0"/>
          </a:p>
          <a:p>
            <a:pPr>
              <a:lnSpc>
                <a:spcPct val="90000"/>
              </a:lnSpc>
              <a:spcAft>
                <a:spcPts val="600"/>
              </a:spcAft>
            </a:pPr>
            <a:r>
              <a:rPr lang="en-IN" sz="1400" dirty="0"/>
              <a:t>By using an OAI you can restrict users so they cannot access the content directly using the S3 URL, they must connect via CloudFront.</a:t>
            </a:r>
          </a:p>
          <a:p>
            <a:pPr>
              <a:lnSpc>
                <a:spcPct val="90000"/>
              </a:lnSpc>
              <a:spcAft>
                <a:spcPts val="600"/>
              </a:spcAft>
            </a:pPr>
            <a:endParaRPr lang="en-IN" sz="1400" dirty="0"/>
          </a:p>
          <a:p>
            <a:pPr>
              <a:lnSpc>
                <a:spcPct val="90000"/>
              </a:lnSpc>
              <a:spcAft>
                <a:spcPts val="600"/>
              </a:spcAft>
            </a:pPr>
            <a:r>
              <a:rPr lang="en-IN" sz="1400" dirty="0"/>
              <a:t>You can define the viewer protocol policy:</a:t>
            </a:r>
          </a:p>
          <a:p>
            <a:pPr marL="742950" lvl="1" indent="-285750">
              <a:lnSpc>
                <a:spcPct val="90000"/>
              </a:lnSpc>
              <a:spcAft>
                <a:spcPts val="600"/>
              </a:spcAft>
              <a:buFont typeface="Arial" panose="020B0604020202020204" pitchFamily="34" charset="0"/>
              <a:buChar char="•"/>
            </a:pPr>
            <a:r>
              <a:rPr lang="en-IN" sz="1400" dirty="0"/>
              <a:t>HTTP and HTTPS.</a:t>
            </a:r>
          </a:p>
          <a:p>
            <a:pPr marL="742950" lvl="1" indent="-285750">
              <a:lnSpc>
                <a:spcPct val="90000"/>
              </a:lnSpc>
              <a:spcAft>
                <a:spcPts val="600"/>
              </a:spcAft>
              <a:buFont typeface="Arial" panose="020B0604020202020204" pitchFamily="34" charset="0"/>
              <a:buChar char="•"/>
            </a:pPr>
            <a:r>
              <a:rPr lang="en-IN" sz="1400" dirty="0"/>
              <a:t>Redirect HTTP to HTTPS.</a:t>
            </a:r>
          </a:p>
          <a:p>
            <a:pPr marL="742950" lvl="1" indent="-285750">
              <a:lnSpc>
                <a:spcPct val="90000"/>
              </a:lnSpc>
              <a:spcAft>
                <a:spcPts val="600"/>
              </a:spcAft>
              <a:buFont typeface="Arial" panose="020B0604020202020204" pitchFamily="34" charset="0"/>
              <a:buChar char="•"/>
            </a:pPr>
            <a:r>
              <a:rPr lang="en-IN" sz="1400" dirty="0"/>
              <a:t>HTTPS only.</a:t>
            </a:r>
          </a:p>
          <a:p>
            <a:pPr lvl="1">
              <a:lnSpc>
                <a:spcPct val="90000"/>
              </a:lnSpc>
              <a:spcAft>
                <a:spcPts val="600"/>
              </a:spcAft>
            </a:pPr>
            <a:endParaRPr lang="en-IN" sz="1400" dirty="0"/>
          </a:p>
          <a:p>
            <a:pPr>
              <a:lnSpc>
                <a:spcPct val="90000"/>
              </a:lnSpc>
              <a:spcAft>
                <a:spcPts val="600"/>
              </a:spcAft>
            </a:pPr>
            <a:r>
              <a:rPr lang="en-IN" sz="1400" dirty="0"/>
              <a:t>You can define the Allowed HTTP Methods:</a:t>
            </a:r>
          </a:p>
          <a:p>
            <a:pPr marL="742950" lvl="1" indent="-285750">
              <a:lnSpc>
                <a:spcPct val="90000"/>
              </a:lnSpc>
              <a:spcAft>
                <a:spcPts val="600"/>
              </a:spcAft>
              <a:buFont typeface="Arial" panose="020B0604020202020204" pitchFamily="34" charset="0"/>
              <a:buChar char="•"/>
            </a:pPr>
            <a:r>
              <a:rPr lang="en-IN" sz="1400" dirty="0"/>
              <a:t>GET, HEAD.</a:t>
            </a:r>
          </a:p>
          <a:p>
            <a:pPr marL="742950" lvl="1" indent="-285750">
              <a:lnSpc>
                <a:spcPct val="90000"/>
              </a:lnSpc>
              <a:spcAft>
                <a:spcPts val="600"/>
              </a:spcAft>
              <a:buFont typeface="Arial" panose="020B0604020202020204" pitchFamily="34" charset="0"/>
              <a:buChar char="•"/>
            </a:pPr>
            <a:r>
              <a:rPr lang="en-IN" sz="1400" dirty="0"/>
              <a:t>GET, HEAD, OPTIONS.</a:t>
            </a:r>
          </a:p>
          <a:p>
            <a:pPr marL="742950" lvl="1" indent="-285750">
              <a:lnSpc>
                <a:spcPct val="90000"/>
              </a:lnSpc>
              <a:spcAft>
                <a:spcPts val="600"/>
              </a:spcAft>
              <a:buFont typeface="Arial" panose="020B0604020202020204" pitchFamily="34" charset="0"/>
              <a:buChar char="•"/>
            </a:pPr>
            <a:r>
              <a:rPr lang="en-IN" sz="1400" dirty="0"/>
              <a:t>GET, HEAD, OPTIONS, PUT, POST, PATCH, DELETE.</a:t>
            </a:r>
          </a:p>
          <a:p>
            <a:pPr>
              <a:lnSpc>
                <a:spcPct val="90000"/>
              </a:lnSpc>
              <a:spcAft>
                <a:spcPts val="600"/>
              </a:spcAft>
            </a:pPr>
            <a:endParaRPr lang="en-IN" sz="1400" dirty="0"/>
          </a:p>
          <a:p>
            <a:pPr>
              <a:lnSpc>
                <a:spcPct val="90000"/>
              </a:lnSpc>
              <a:spcAft>
                <a:spcPts val="600"/>
              </a:spcAft>
            </a:pPr>
            <a:r>
              <a:rPr lang="en-IN" sz="1400" dirty="0"/>
              <a:t>For web distributions you can configure CloudFront to require that viewers use HTTPS.</a:t>
            </a:r>
          </a:p>
          <a:p>
            <a:br>
              <a:rPr lang="en-IN" sz="1400" dirty="0"/>
            </a:br>
            <a:endParaRPr lang="en-US" sz="1000" dirty="0"/>
          </a:p>
        </p:txBody>
      </p:sp>
    </p:spTree>
    <p:extLst>
      <p:ext uri="{BB962C8B-B14F-4D97-AF65-F5344CB8AC3E}">
        <p14:creationId xmlns:p14="http://schemas.microsoft.com/office/powerpoint/2010/main" val="68290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54F2A9-7C1B-3F43-A7A0-97FC54743DB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Cache Behavior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8F5AE-CA7B-D738-2DA7-6D4B1D96F86A}"/>
              </a:ext>
            </a:extLst>
          </p:cNvPr>
          <p:cNvSpPr txBox="1"/>
          <p:nvPr/>
        </p:nvSpPr>
        <p:spPr>
          <a:xfrm>
            <a:off x="281354" y="1727264"/>
            <a:ext cx="11580446" cy="4872672"/>
          </a:xfrm>
          <a:prstGeom prst="rect">
            <a:avLst/>
          </a:prstGeom>
        </p:spPr>
        <p:txBody>
          <a:bodyPr vert="horz" lIns="91440" tIns="45720" rIns="91440" bIns="45720" rtlCol="0">
            <a:noAutofit/>
          </a:bodyPr>
          <a:lstStyle/>
          <a:p>
            <a:pPr>
              <a:lnSpc>
                <a:spcPct val="90000"/>
              </a:lnSpc>
              <a:spcAft>
                <a:spcPts val="600"/>
              </a:spcAft>
            </a:pPr>
            <a:r>
              <a:rPr lang="en-IN" sz="1400" dirty="0">
                <a:highlight>
                  <a:srgbClr val="FFFF00"/>
                </a:highlight>
              </a:rPr>
              <a:t>Field-Level Encryption:</a:t>
            </a:r>
          </a:p>
          <a:p>
            <a:pPr>
              <a:lnSpc>
                <a:spcPct val="90000"/>
              </a:lnSpc>
              <a:spcAft>
                <a:spcPts val="600"/>
              </a:spcAft>
            </a:pPr>
            <a:endParaRPr lang="en-IN" sz="1400" dirty="0">
              <a:highlight>
                <a:srgbClr val="FFFF00"/>
              </a:highlight>
            </a:endParaRPr>
          </a:p>
          <a:p>
            <a:pPr marL="742950" lvl="1" indent="-285750">
              <a:lnSpc>
                <a:spcPct val="90000"/>
              </a:lnSpc>
              <a:spcAft>
                <a:spcPts val="600"/>
              </a:spcAft>
              <a:buFont typeface="Arial" panose="020B0604020202020204" pitchFamily="34" charset="0"/>
              <a:buChar char="•"/>
            </a:pPr>
            <a:r>
              <a:rPr lang="en-IN" sz="1400" dirty="0"/>
              <a:t>Field-level encryption adds an additional layer of security on top of HTTPS that lets you protect specific data so that it is only visible to specific applications.</a:t>
            </a:r>
          </a:p>
          <a:p>
            <a:pPr marL="742950" lvl="1" indent="-285750">
              <a:lnSpc>
                <a:spcPct val="90000"/>
              </a:lnSpc>
              <a:spcAft>
                <a:spcPts val="600"/>
              </a:spcAft>
              <a:buFont typeface="Arial" panose="020B0604020202020204" pitchFamily="34" charset="0"/>
              <a:buChar char="•"/>
            </a:pPr>
            <a:r>
              <a:rPr lang="en-IN" sz="1400" dirty="0"/>
              <a:t>Field-level encryption allows you to securely upload user-submitted sensitive information to your web servers.</a:t>
            </a:r>
          </a:p>
          <a:p>
            <a:pPr marL="742950" lvl="1" indent="-285750">
              <a:lnSpc>
                <a:spcPct val="90000"/>
              </a:lnSpc>
              <a:spcAft>
                <a:spcPts val="600"/>
              </a:spcAft>
              <a:buFont typeface="Arial" panose="020B0604020202020204" pitchFamily="34" charset="0"/>
              <a:buChar char="•"/>
            </a:pPr>
            <a:r>
              <a:rPr lang="en-IN" sz="1400" dirty="0"/>
              <a:t>The sensitive information is encrypted at the edge closer to the user and remains encrypted throughout application processing.</a:t>
            </a:r>
          </a:p>
          <a:p>
            <a:pPr>
              <a:lnSpc>
                <a:spcPct val="90000"/>
              </a:lnSpc>
              <a:spcAft>
                <a:spcPts val="600"/>
              </a:spcAft>
            </a:pPr>
            <a:r>
              <a:rPr lang="en-IN" sz="1400" dirty="0">
                <a:highlight>
                  <a:srgbClr val="FFFF00"/>
                </a:highlight>
              </a:rPr>
              <a:t>Origin policy:</a:t>
            </a:r>
          </a:p>
          <a:p>
            <a:pPr>
              <a:lnSpc>
                <a:spcPct val="90000"/>
              </a:lnSpc>
              <a:spcAft>
                <a:spcPts val="600"/>
              </a:spcAft>
            </a:pPr>
            <a:endParaRPr lang="en-IN" sz="1400" dirty="0">
              <a:highlight>
                <a:srgbClr val="FFFF00"/>
              </a:highlight>
            </a:endParaRPr>
          </a:p>
          <a:p>
            <a:pPr marL="742950" lvl="1" indent="-285750">
              <a:spcAft>
                <a:spcPts val="600"/>
              </a:spcAft>
              <a:buFont typeface="Arial" panose="020B0604020202020204" pitchFamily="34" charset="0"/>
              <a:buChar char="•"/>
            </a:pPr>
            <a:r>
              <a:rPr lang="en-IN" sz="1400" dirty="0"/>
              <a:t>HTTPS only.</a:t>
            </a:r>
          </a:p>
          <a:p>
            <a:pPr marL="742950" lvl="1" indent="-285750">
              <a:spcAft>
                <a:spcPts val="600"/>
              </a:spcAft>
              <a:buFont typeface="Arial" panose="020B0604020202020204" pitchFamily="34" charset="0"/>
              <a:buChar char="•"/>
            </a:pPr>
            <a:r>
              <a:rPr lang="en-IN" sz="1400" dirty="0"/>
              <a:t>Match viewer – CloudFront matches the protocol with your custom origin.</a:t>
            </a:r>
          </a:p>
          <a:p>
            <a:pPr marL="742950" lvl="1" indent="-285750">
              <a:spcAft>
                <a:spcPts val="600"/>
              </a:spcAft>
              <a:buFont typeface="Arial" panose="020B0604020202020204" pitchFamily="34" charset="0"/>
              <a:buChar char="•"/>
            </a:pPr>
            <a:r>
              <a:rPr lang="en-IN" sz="1400" dirty="0"/>
              <a:t>Use match viewer only if you specify Redirect HTTP to HTTPS or HTTPS only for the viewer protocol policy.</a:t>
            </a:r>
          </a:p>
          <a:p>
            <a:pPr marL="742950" lvl="1" indent="-285750">
              <a:spcAft>
                <a:spcPts val="600"/>
              </a:spcAft>
              <a:buFont typeface="Arial" panose="020B0604020202020204" pitchFamily="34" charset="0"/>
              <a:buChar char="•"/>
            </a:pPr>
            <a:r>
              <a:rPr lang="en-IN" sz="1400" dirty="0"/>
              <a:t>CloudFront caches the object once even if viewers make requests using HTTP and HTTPS.</a:t>
            </a:r>
          </a:p>
          <a:p>
            <a:pPr>
              <a:lnSpc>
                <a:spcPct val="90000"/>
              </a:lnSpc>
              <a:spcAft>
                <a:spcPts val="600"/>
              </a:spcAft>
            </a:pPr>
            <a:r>
              <a:rPr lang="en-IN" sz="1400" dirty="0">
                <a:highlight>
                  <a:srgbClr val="FFFF00"/>
                </a:highlight>
              </a:rPr>
              <a:t>Object invalidation:</a:t>
            </a:r>
          </a:p>
          <a:p>
            <a:pPr>
              <a:lnSpc>
                <a:spcPct val="90000"/>
              </a:lnSpc>
              <a:spcAft>
                <a:spcPts val="600"/>
              </a:spcAft>
            </a:pPr>
            <a:endParaRPr lang="en-IN" sz="1400" dirty="0">
              <a:highlight>
                <a:srgbClr val="FFFF00"/>
              </a:highlight>
            </a:endParaRPr>
          </a:p>
          <a:p>
            <a:pPr marL="742950" lvl="1" indent="-285750">
              <a:lnSpc>
                <a:spcPct val="90000"/>
              </a:lnSpc>
              <a:spcAft>
                <a:spcPts val="600"/>
              </a:spcAft>
              <a:buFont typeface="Arial" panose="020B0604020202020204" pitchFamily="34" charset="0"/>
              <a:buChar char="•"/>
            </a:pPr>
            <a:r>
              <a:rPr lang="en-IN" sz="1400" dirty="0"/>
              <a:t>You can remove an object from the cache by invalidating the object.</a:t>
            </a:r>
          </a:p>
          <a:p>
            <a:pPr marL="742950" lvl="1" indent="-285750">
              <a:lnSpc>
                <a:spcPct val="90000"/>
              </a:lnSpc>
              <a:spcAft>
                <a:spcPts val="600"/>
              </a:spcAft>
              <a:buFont typeface="Arial" panose="020B0604020202020204" pitchFamily="34" charset="0"/>
              <a:buChar char="•"/>
            </a:pPr>
            <a:r>
              <a:rPr lang="en-IN" sz="1400" dirty="0"/>
              <a:t>You cannot cancel an invalidation after submission.</a:t>
            </a:r>
          </a:p>
          <a:p>
            <a:pPr marL="742950" lvl="1" indent="-285750">
              <a:lnSpc>
                <a:spcPct val="90000"/>
              </a:lnSpc>
              <a:spcAft>
                <a:spcPts val="600"/>
              </a:spcAft>
              <a:buFont typeface="Arial" panose="020B0604020202020204" pitchFamily="34" charset="0"/>
              <a:buChar char="•"/>
            </a:pPr>
            <a:r>
              <a:rPr lang="en-IN" sz="1400" dirty="0"/>
              <a:t>You cannot invalidate media files in the Microsoft Smooth Streaming format when you have enabled Smooth Streaming for the corresponding cache behaviour.</a:t>
            </a:r>
          </a:p>
          <a:p>
            <a:br>
              <a:rPr lang="en-IN" sz="1400" dirty="0"/>
            </a:br>
            <a:endParaRPr lang="en-US" sz="1400" dirty="0"/>
          </a:p>
        </p:txBody>
      </p:sp>
    </p:spTree>
    <p:extLst>
      <p:ext uri="{BB962C8B-B14F-4D97-AF65-F5344CB8AC3E}">
        <p14:creationId xmlns:p14="http://schemas.microsoft.com/office/powerpoint/2010/main" val="189091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54F2A9-7C1B-3F43-A7A0-97FC54743DB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Cache Behavior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8F5AE-CA7B-D738-2DA7-6D4B1D96F86A}"/>
              </a:ext>
            </a:extLst>
          </p:cNvPr>
          <p:cNvSpPr txBox="1"/>
          <p:nvPr/>
        </p:nvSpPr>
        <p:spPr>
          <a:xfrm>
            <a:off x="281354" y="1727264"/>
            <a:ext cx="11580446" cy="4872672"/>
          </a:xfrm>
          <a:prstGeom prst="rect">
            <a:avLst/>
          </a:prstGeom>
        </p:spPr>
        <p:txBody>
          <a:bodyPr vert="horz" lIns="91440" tIns="45720" rIns="91440" bIns="45720" rtlCol="0">
            <a:noAutofit/>
          </a:bodyPr>
          <a:lstStyle/>
          <a:p>
            <a:pPr>
              <a:lnSpc>
                <a:spcPct val="90000"/>
              </a:lnSpc>
              <a:spcAft>
                <a:spcPts val="600"/>
              </a:spcAft>
            </a:pPr>
            <a:endParaRPr lang="en-IN" sz="1400" dirty="0"/>
          </a:p>
          <a:p>
            <a:pPr marL="285750" indent="-285750">
              <a:lnSpc>
                <a:spcPct val="90000"/>
              </a:lnSpc>
              <a:spcAft>
                <a:spcPts val="600"/>
              </a:spcAft>
              <a:buFont typeface="Arial" panose="020B0604020202020204" pitchFamily="34" charset="0"/>
              <a:buChar char="•"/>
            </a:pPr>
            <a:r>
              <a:rPr lang="en-IN" sz="1400" dirty="0"/>
              <a:t>Objects are cached for the TTL (always recorded in seconds, default is 24 hours, default max is 1 year).</a:t>
            </a:r>
          </a:p>
          <a:p>
            <a:pPr marL="285750" indent="-285750">
              <a:lnSpc>
                <a:spcPct val="90000"/>
              </a:lnSpc>
              <a:spcAft>
                <a:spcPts val="600"/>
              </a:spcAft>
              <a:buFont typeface="Arial" panose="020B0604020202020204" pitchFamily="34" charset="0"/>
              <a:buChar char="•"/>
            </a:pPr>
            <a:r>
              <a:rPr lang="en-IN" sz="1400" dirty="0"/>
              <a:t>Only caches for GET requests (not PUT, POST, PATCH, DELETE).</a:t>
            </a:r>
          </a:p>
          <a:p>
            <a:pPr marL="285750" indent="-285750">
              <a:lnSpc>
                <a:spcPct val="90000"/>
              </a:lnSpc>
              <a:spcAft>
                <a:spcPts val="600"/>
              </a:spcAft>
              <a:buFont typeface="Arial" panose="020B0604020202020204" pitchFamily="34" charset="0"/>
              <a:buChar char="•"/>
            </a:pPr>
            <a:r>
              <a:rPr lang="en-IN" sz="1400" dirty="0"/>
              <a:t>Dynamic content is cached.</a:t>
            </a:r>
          </a:p>
          <a:p>
            <a:pPr>
              <a:lnSpc>
                <a:spcPct val="90000"/>
              </a:lnSpc>
              <a:spcAft>
                <a:spcPts val="600"/>
              </a:spcAft>
            </a:pPr>
            <a:endParaRPr lang="en-IN" sz="1400" dirty="0"/>
          </a:p>
          <a:p>
            <a:pPr>
              <a:lnSpc>
                <a:spcPct val="90000"/>
              </a:lnSpc>
              <a:spcAft>
                <a:spcPts val="600"/>
              </a:spcAft>
            </a:pPr>
            <a:endParaRPr lang="en-IN" sz="1400" dirty="0"/>
          </a:p>
          <a:p>
            <a:pPr>
              <a:lnSpc>
                <a:spcPct val="90000"/>
              </a:lnSpc>
              <a:spcAft>
                <a:spcPts val="600"/>
              </a:spcAft>
            </a:pPr>
            <a:r>
              <a:rPr lang="en-IN" sz="1400" dirty="0">
                <a:highlight>
                  <a:srgbClr val="FFFF00"/>
                </a:highlight>
              </a:rPr>
              <a:t>Consider how often your files change when setting the TTL.</a:t>
            </a:r>
          </a:p>
          <a:p>
            <a:pPr marL="742950" lvl="1" indent="-285750">
              <a:lnSpc>
                <a:spcPct val="90000"/>
              </a:lnSpc>
              <a:spcAft>
                <a:spcPts val="600"/>
              </a:spcAft>
              <a:buFont typeface="Arial" panose="020B0604020202020204" pitchFamily="34" charset="0"/>
              <a:buChar char="•"/>
            </a:pPr>
            <a:r>
              <a:rPr lang="en-IN" sz="1400" dirty="0"/>
              <a:t>Invalidation can be used to immediately revoke cached objects – chargeable.</a:t>
            </a:r>
          </a:p>
          <a:p>
            <a:br>
              <a:rPr lang="en-IN" sz="1400" dirty="0"/>
            </a:br>
            <a:endParaRPr lang="en-US" sz="1400" dirty="0"/>
          </a:p>
        </p:txBody>
      </p:sp>
    </p:spTree>
    <p:extLst>
      <p:ext uri="{BB962C8B-B14F-4D97-AF65-F5344CB8AC3E}">
        <p14:creationId xmlns:p14="http://schemas.microsoft.com/office/powerpoint/2010/main" val="153152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ntent Delivery Network (CDN) - China Telecom Americas">
            <a:extLst>
              <a:ext uri="{FF2B5EF4-FFF2-40B4-BE49-F238E27FC236}">
                <a16:creationId xmlns:a16="http://schemas.microsoft.com/office/drawing/2014/main" id="{8CA48DF2-7974-810D-130D-41195A923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02" r="6" b="4143"/>
          <a:stretch/>
        </p:blipFill>
        <p:spPr bwMode="auto">
          <a:xfrm>
            <a:off x="1" y="10"/>
            <a:ext cx="7528563"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6" name="Rectangle 20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6144E7F-BCAE-D332-0BE2-3248151DEBEC}"/>
              </a:ext>
            </a:extLst>
          </p:cNvPr>
          <p:cNvSpPr txBox="1"/>
          <p:nvPr/>
        </p:nvSpPr>
        <p:spPr>
          <a:xfrm>
            <a:off x="6795010" y="365125"/>
            <a:ext cx="5295390"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Content Delivery Network</a:t>
            </a:r>
          </a:p>
        </p:txBody>
      </p:sp>
      <p:sp>
        <p:nvSpPr>
          <p:cNvPr id="3" name="TextBox 2">
            <a:extLst>
              <a:ext uri="{FF2B5EF4-FFF2-40B4-BE49-F238E27FC236}">
                <a16:creationId xmlns:a16="http://schemas.microsoft.com/office/drawing/2014/main" id="{3539AD38-82ED-49B8-0603-010251227630}"/>
              </a:ext>
            </a:extLst>
          </p:cNvPr>
          <p:cNvSpPr txBox="1"/>
          <p:nvPr/>
        </p:nvSpPr>
        <p:spPr>
          <a:xfrm>
            <a:off x="7531610" y="2434201"/>
            <a:ext cx="4558790"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Placing datacenters Closer</a:t>
            </a:r>
          </a:p>
          <a:p>
            <a:pPr indent="-228600">
              <a:lnSpc>
                <a:spcPct val="90000"/>
              </a:lnSpc>
              <a:spcAft>
                <a:spcPts val="600"/>
              </a:spcAft>
              <a:buFont typeface="Arial" panose="020B0604020202020204" pitchFamily="34" charset="0"/>
              <a:buChar char="•"/>
            </a:pPr>
            <a:r>
              <a:rPr lang="en-US" sz="2000" b="1" dirty="0"/>
              <a:t>High/Global Availability </a:t>
            </a:r>
          </a:p>
          <a:p>
            <a:pPr indent="-228600">
              <a:lnSpc>
                <a:spcPct val="90000"/>
              </a:lnSpc>
              <a:spcAft>
                <a:spcPts val="600"/>
              </a:spcAft>
              <a:buFont typeface="Arial" panose="020B0604020202020204" pitchFamily="34" charset="0"/>
              <a:buChar char="•"/>
            </a:pPr>
            <a:r>
              <a:rPr lang="en-US" sz="2000" b="1" dirty="0"/>
              <a:t>Content Caching at the Locations</a:t>
            </a:r>
          </a:p>
          <a:p>
            <a:pPr indent="-228600">
              <a:lnSpc>
                <a:spcPct val="90000"/>
              </a:lnSpc>
              <a:spcAft>
                <a:spcPts val="600"/>
              </a:spcAft>
              <a:buFont typeface="Arial" panose="020B0604020202020204" pitchFamily="34" charset="0"/>
              <a:buChar char="•"/>
            </a:pPr>
            <a:r>
              <a:rPr lang="en-US" sz="2000" b="1" dirty="0"/>
              <a:t>Static Content, High Read Performance </a:t>
            </a:r>
          </a:p>
          <a:p>
            <a:pPr indent="-228600">
              <a:lnSpc>
                <a:spcPct val="90000"/>
              </a:lnSpc>
              <a:spcAft>
                <a:spcPts val="600"/>
              </a:spcAft>
              <a:buFont typeface="Arial" panose="020B0604020202020204" pitchFamily="34" charset="0"/>
              <a:buChar char="•"/>
            </a:pPr>
            <a:r>
              <a:rPr lang="en-US" sz="2000" b="1" dirty="0"/>
              <a:t>Reducing bandwidth costs</a:t>
            </a:r>
          </a:p>
          <a:p>
            <a:pPr indent="-228600">
              <a:lnSpc>
                <a:spcPct val="90000"/>
              </a:lnSpc>
              <a:spcAft>
                <a:spcPts val="600"/>
              </a:spcAft>
              <a:buFont typeface="Arial" panose="020B0604020202020204" pitchFamily="34" charset="0"/>
              <a:buChar char="•"/>
            </a:pPr>
            <a:r>
              <a:rPr lang="en-US" sz="2000" b="1" dirty="0"/>
              <a:t>Improving page load times </a:t>
            </a:r>
          </a:p>
        </p:txBody>
      </p:sp>
    </p:spTree>
    <p:extLst>
      <p:ext uri="{BB962C8B-B14F-4D97-AF65-F5344CB8AC3E}">
        <p14:creationId xmlns:p14="http://schemas.microsoft.com/office/powerpoint/2010/main" val="2150407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1BB81B8-920D-0C95-6C0E-67919FFF0357}"/>
              </a:ext>
            </a:extLst>
          </p:cNvPr>
          <p:cNvSpPr txBox="1"/>
          <p:nvPr/>
        </p:nvSpPr>
        <p:spPr>
          <a:xfrm>
            <a:off x="203200" y="238999"/>
            <a:ext cx="3276600" cy="538956"/>
          </a:xfrm>
          <a:prstGeom prst="rect">
            <a:avLst/>
          </a:prstGeom>
        </p:spPr>
        <p:txBody>
          <a:bodyPr vert="horz" lIns="91440" tIns="45720" rIns="91440" bIns="45720" rtlCol="0" anchor="ctr">
            <a:normAutofit fontScale="85000" lnSpcReduction="20000"/>
          </a:bodyPr>
          <a:lstStyle/>
          <a:p>
            <a:pPr>
              <a:lnSpc>
                <a:spcPct val="90000"/>
              </a:lnSpc>
              <a:spcBef>
                <a:spcPct val="0"/>
              </a:spcBef>
              <a:spcAft>
                <a:spcPts val="600"/>
              </a:spcAft>
            </a:pPr>
            <a:r>
              <a:rPr lang="en-US" sz="4400" b="1" kern="1200" dirty="0">
                <a:solidFill>
                  <a:schemeClr val="tx1"/>
                </a:solidFill>
                <a:latin typeface="+mj-lt"/>
                <a:ea typeface="+mj-ea"/>
                <a:cs typeface="+mj-cs"/>
              </a:rPr>
              <a:t>Cache Hit Ratio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C5182359-541B-7C1C-BB7B-318C834E8C1C}"/>
              </a:ext>
            </a:extLst>
          </p:cNvPr>
          <p:cNvSpPr txBox="1"/>
          <p:nvPr/>
        </p:nvSpPr>
        <p:spPr>
          <a:xfrm>
            <a:off x="196850" y="1253331"/>
            <a:ext cx="11798300" cy="4351338"/>
          </a:xfrm>
          <a:prstGeom prst="rect">
            <a:avLst/>
          </a:prstGeom>
        </p:spPr>
        <p:txBody>
          <a:bodyPr vert="horz" lIns="91440" tIns="45720" rIns="91440" bIns="45720" rtlCol="0">
            <a:normAutofit/>
          </a:bodyPr>
          <a:lstStyle/>
          <a:p>
            <a:pPr>
              <a:lnSpc>
                <a:spcPct val="90000"/>
              </a:lnSpc>
              <a:spcAft>
                <a:spcPts val="600"/>
              </a:spcAft>
            </a:pPr>
            <a:r>
              <a:rPr lang="en-US" b="0" i="0" dirty="0">
                <a:effectLst/>
              </a:rPr>
              <a:t>A good cache hit ratio means more requests are served from the cache.</a:t>
            </a:r>
          </a:p>
          <a:p>
            <a:pPr>
              <a:lnSpc>
                <a:spcPct val="90000"/>
              </a:lnSpc>
              <a:spcAft>
                <a:spcPts val="600"/>
              </a:spcAft>
            </a:pPr>
            <a:r>
              <a:rPr lang="en-US" b="0" i="0" dirty="0">
                <a:effectLst/>
              </a:rPr>
              <a:t>Methods of improving the cache hit ratio include:</a:t>
            </a:r>
          </a:p>
          <a:p>
            <a:pPr marL="742950" lvl="1" indent="-285750">
              <a:lnSpc>
                <a:spcPct val="90000"/>
              </a:lnSpc>
              <a:spcAft>
                <a:spcPts val="600"/>
              </a:spcAft>
              <a:buFont typeface="Arial" panose="020B0604020202020204" pitchFamily="34" charset="0"/>
              <a:buChar char="•"/>
            </a:pPr>
            <a:r>
              <a:rPr lang="en-US" b="0" i="0" dirty="0">
                <a:effectLst/>
              </a:rPr>
              <a:t>Use the Cache-Control max-age directive to increase the time objects remain in the cache</a:t>
            </a:r>
          </a:p>
          <a:p>
            <a:pPr marL="742950" lvl="1" indent="-285750">
              <a:lnSpc>
                <a:spcPct val="90000"/>
              </a:lnSpc>
              <a:spcAft>
                <a:spcPts val="600"/>
              </a:spcAft>
              <a:buFont typeface="Arial" panose="020B0604020202020204" pitchFamily="34" charset="0"/>
              <a:buChar char="•"/>
            </a:pPr>
            <a:r>
              <a:rPr lang="en-US" b="0" i="0" dirty="0">
                <a:effectLst/>
              </a:rPr>
              <a:t>Use Origin Shield.</a:t>
            </a:r>
          </a:p>
          <a:p>
            <a:pPr marL="742950" lvl="1" indent="-285750">
              <a:lnSpc>
                <a:spcPct val="90000"/>
              </a:lnSpc>
              <a:spcAft>
                <a:spcPts val="600"/>
              </a:spcAft>
              <a:buFont typeface="Arial" panose="020B0604020202020204" pitchFamily="34" charset="0"/>
              <a:buChar char="•"/>
            </a:pPr>
            <a:r>
              <a:rPr lang="en-US" b="0" i="0" dirty="0">
                <a:effectLst/>
              </a:rPr>
              <a:t>Forward only the query string parameters for which your origin will return unique objects.</a:t>
            </a:r>
          </a:p>
          <a:p>
            <a:pPr marL="742950" lvl="1" indent="-285750">
              <a:lnSpc>
                <a:spcPct val="90000"/>
              </a:lnSpc>
              <a:spcAft>
                <a:spcPts val="600"/>
              </a:spcAft>
              <a:buFont typeface="Arial" panose="020B0604020202020204" pitchFamily="34" charset="0"/>
              <a:buChar char="•"/>
            </a:pPr>
            <a:r>
              <a:rPr lang="en-US" b="0" i="0" dirty="0">
                <a:effectLst/>
              </a:rPr>
              <a:t>Configure CloudFront to forward only specified cookies instead of forwarding all cookies.</a:t>
            </a:r>
          </a:p>
          <a:p>
            <a:pPr marL="742950" lvl="1" indent="-285750">
              <a:lnSpc>
                <a:spcPct val="90000"/>
              </a:lnSpc>
              <a:spcAft>
                <a:spcPts val="600"/>
              </a:spcAft>
              <a:buFont typeface="Arial" panose="020B0604020202020204" pitchFamily="34" charset="0"/>
              <a:buChar char="•"/>
            </a:pPr>
            <a:r>
              <a:rPr lang="en-US" b="0" i="0" dirty="0">
                <a:effectLst/>
              </a:rPr>
              <a:t>Configure CloudFront to forward and cache based on only specified headers instead of forwarding and caching based </a:t>
            </a:r>
            <a:r>
              <a:rPr lang="en-US" dirty="0"/>
              <a:t> </a:t>
            </a:r>
            <a:r>
              <a:rPr lang="en-US" b="0" i="0" dirty="0">
                <a:effectLst/>
              </a:rPr>
              <a:t>on all headers.</a:t>
            </a:r>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995586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D61A6BD-0BFE-796B-692A-7C2492975F45}"/>
              </a:ext>
            </a:extLst>
          </p:cNvPr>
          <p:cNvSpPr txBox="1"/>
          <p:nvPr/>
        </p:nvSpPr>
        <p:spPr>
          <a:xfrm>
            <a:off x="498834" y="136857"/>
            <a:ext cx="3199954" cy="544180"/>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4000" b="1" i="0" kern="1200" dirty="0">
                <a:solidFill>
                  <a:schemeClr val="tx1"/>
                </a:solidFill>
                <a:effectLst/>
                <a:latin typeface="+mj-lt"/>
                <a:ea typeface="+mj-ea"/>
                <a:cs typeface="+mj-cs"/>
              </a:rPr>
              <a:t>Lambda@Edge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CFA6DF7A-0285-2DD0-E2F2-36873278DD8E}"/>
              </a:ext>
            </a:extLst>
          </p:cNvPr>
          <p:cNvSpPr txBox="1"/>
          <p:nvPr/>
        </p:nvSpPr>
        <p:spPr>
          <a:xfrm>
            <a:off x="686225" y="1252578"/>
            <a:ext cx="11218103" cy="5454902"/>
          </a:xfrm>
          <a:prstGeom prst="rect">
            <a:avLst/>
          </a:prstGeom>
        </p:spPr>
        <p:txBody>
          <a:bodyPr vert="horz" lIns="91440" tIns="45720" rIns="91440" bIns="45720" rtlCol="0">
            <a:noAutofit/>
          </a:bodyPr>
          <a:lstStyle/>
          <a:p>
            <a:pPr>
              <a:lnSpc>
                <a:spcPct val="90000"/>
              </a:lnSpc>
              <a:spcAft>
                <a:spcPts val="600"/>
              </a:spcAft>
            </a:pPr>
            <a:r>
              <a:rPr lang="en-US" sz="1400" b="0" i="0" dirty="0">
                <a:effectLst/>
              </a:rPr>
              <a:t>Can be used to run Lambda at Edge Locations.</a:t>
            </a:r>
          </a:p>
          <a:p>
            <a:pPr>
              <a:lnSpc>
                <a:spcPct val="90000"/>
              </a:lnSpc>
              <a:spcAft>
                <a:spcPts val="600"/>
              </a:spcAft>
            </a:pPr>
            <a:endParaRPr lang="en-US" sz="1400" b="0" i="0" dirty="0">
              <a:effectLst/>
            </a:endParaRPr>
          </a:p>
          <a:p>
            <a:pPr>
              <a:lnSpc>
                <a:spcPct val="90000"/>
              </a:lnSpc>
              <a:spcAft>
                <a:spcPts val="600"/>
              </a:spcAft>
            </a:pPr>
            <a:r>
              <a:rPr lang="en-US" sz="1400" b="0" i="0" dirty="0">
                <a:effectLst/>
              </a:rPr>
              <a:t>Let's you run Node.js and Python Lambda functions to customize content that CloudFront delivers.</a:t>
            </a:r>
          </a:p>
          <a:p>
            <a:pPr>
              <a:lnSpc>
                <a:spcPct val="90000"/>
              </a:lnSpc>
              <a:spcAft>
                <a:spcPts val="600"/>
              </a:spcAft>
            </a:pPr>
            <a:r>
              <a:rPr lang="en-US" sz="1400" b="0" i="0" dirty="0">
                <a:effectLst/>
              </a:rPr>
              <a:t>Executes the functions in AWS locations closer to the viewer.</a:t>
            </a:r>
          </a:p>
          <a:p>
            <a:pPr>
              <a:lnSpc>
                <a:spcPct val="90000"/>
              </a:lnSpc>
              <a:spcAft>
                <a:spcPts val="600"/>
              </a:spcAft>
            </a:pPr>
            <a:endParaRPr lang="en-US" sz="1400" b="0" i="0" dirty="0">
              <a:effectLst/>
            </a:endParaRPr>
          </a:p>
          <a:p>
            <a:pPr>
              <a:lnSpc>
                <a:spcPct val="90000"/>
              </a:lnSpc>
              <a:spcAft>
                <a:spcPts val="600"/>
              </a:spcAft>
            </a:pPr>
            <a:r>
              <a:rPr lang="en-US" sz="1400" b="0" i="0" dirty="0">
                <a:effectLst/>
                <a:highlight>
                  <a:srgbClr val="FFFF00"/>
                </a:highlight>
              </a:rPr>
              <a:t>You can use Lambda functions to change CloudFront requests and responses at the following points:</a:t>
            </a:r>
          </a:p>
          <a:p>
            <a:pPr marL="742950" lvl="1" indent="-228600">
              <a:lnSpc>
                <a:spcPct val="90000"/>
              </a:lnSpc>
              <a:spcAft>
                <a:spcPts val="600"/>
              </a:spcAft>
              <a:buFont typeface="Arial" panose="020B0604020202020204" pitchFamily="34" charset="0"/>
              <a:buChar char="•"/>
            </a:pPr>
            <a:r>
              <a:rPr lang="en-US" sz="1400" b="0" i="0" dirty="0">
                <a:effectLst/>
              </a:rPr>
              <a:t>After CloudFront receives a request from a viewer (viewer request).</a:t>
            </a:r>
          </a:p>
          <a:p>
            <a:pPr marL="742950" lvl="1" indent="-228600">
              <a:lnSpc>
                <a:spcPct val="90000"/>
              </a:lnSpc>
              <a:spcAft>
                <a:spcPts val="600"/>
              </a:spcAft>
              <a:buFont typeface="Arial" panose="020B0604020202020204" pitchFamily="34" charset="0"/>
              <a:buChar char="•"/>
            </a:pPr>
            <a:r>
              <a:rPr lang="en-US" sz="1400" b="0" i="0" dirty="0">
                <a:effectLst/>
              </a:rPr>
              <a:t>Before CloudFront forwards the request to the origin (origin request).</a:t>
            </a:r>
          </a:p>
          <a:p>
            <a:pPr marL="742950" lvl="1" indent="-228600">
              <a:lnSpc>
                <a:spcPct val="90000"/>
              </a:lnSpc>
              <a:spcAft>
                <a:spcPts val="600"/>
              </a:spcAft>
              <a:buFont typeface="Arial" panose="020B0604020202020204" pitchFamily="34" charset="0"/>
              <a:buChar char="•"/>
            </a:pPr>
            <a:r>
              <a:rPr lang="en-US" sz="1400" b="0" i="0" dirty="0">
                <a:effectLst/>
              </a:rPr>
              <a:t>After CloudFront receives the response from the origin (origin response).</a:t>
            </a:r>
          </a:p>
          <a:p>
            <a:pPr marL="742950" lvl="1" indent="-228600">
              <a:lnSpc>
                <a:spcPct val="90000"/>
              </a:lnSpc>
              <a:spcAft>
                <a:spcPts val="600"/>
              </a:spcAft>
              <a:buFont typeface="Arial" panose="020B0604020202020204" pitchFamily="34" charset="0"/>
              <a:buChar char="•"/>
            </a:pPr>
            <a:r>
              <a:rPr lang="en-US" sz="1400" b="0" i="0" dirty="0">
                <a:effectLst/>
              </a:rPr>
              <a:t>Before CloudFront forwards the response to the viewer (viewer response).</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err="1">
                <a:effectLst/>
                <a:highlight>
                  <a:srgbClr val="FFFF00"/>
                </a:highlight>
              </a:rPr>
              <a:t>Lambda@Edge</a:t>
            </a:r>
            <a:r>
              <a:rPr lang="en-US" sz="1400" b="0" i="0" dirty="0">
                <a:effectLst/>
                <a:highlight>
                  <a:srgbClr val="FFFF00"/>
                </a:highlight>
              </a:rPr>
              <a:t> can do the following:</a:t>
            </a:r>
            <a:endParaRPr lang="en-US" sz="1400" b="0" i="0" dirty="0">
              <a:effectLst/>
            </a:endParaRPr>
          </a:p>
          <a:p>
            <a:pPr marL="742950" lvl="1" indent="-228600">
              <a:lnSpc>
                <a:spcPct val="90000"/>
              </a:lnSpc>
              <a:spcAft>
                <a:spcPts val="600"/>
              </a:spcAft>
              <a:buFont typeface="Arial" panose="020B0604020202020204" pitchFamily="34" charset="0"/>
              <a:buChar char="•"/>
            </a:pPr>
            <a:r>
              <a:rPr lang="en-US" sz="1400" b="0" i="0" dirty="0">
                <a:effectLst/>
              </a:rPr>
              <a:t>Inspect cookies and rewrite URLs to perform A/B testing.</a:t>
            </a:r>
          </a:p>
          <a:p>
            <a:pPr marL="742950" lvl="1" indent="-228600">
              <a:lnSpc>
                <a:spcPct val="90000"/>
              </a:lnSpc>
              <a:spcAft>
                <a:spcPts val="600"/>
              </a:spcAft>
              <a:buFont typeface="Arial" panose="020B0604020202020204" pitchFamily="34" charset="0"/>
              <a:buChar char="•"/>
            </a:pPr>
            <a:r>
              <a:rPr lang="en-US" sz="1400" b="0" i="0" dirty="0">
                <a:effectLst/>
              </a:rPr>
              <a:t>Send specific objects to your users based on the User-Agent header.</a:t>
            </a:r>
          </a:p>
          <a:p>
            <a:pPr marL="742950" lvl="1" indent="-228600">
              <a:lnSpc>
                <a:spcPct val="90000"/>
              </a:lnSpc>
              <a:spcAft>
                <a:spcPts val="600"/>
              </a:spcAft>
              <a:buFont typeface="Arial" panose="020B0604020202020204" pitchFamily="34" charset="0"/>
              <a:buChar char="•"/>
            </a:pPr>
            <a:r>
              <a:rPr lang="en-US" sz="1400" b="0" i="0" dirty="0">
                <a:effectLst/>
              </a:rPr>
              <a:t>Implement access control by looking for specific headers before passing requests to the origin.</a:t>
            </a:r>
          </a:p>
          <a:p>
            <a:pPr marL="742950" lvl="1" indent="-228600">
              <a:lnSpc>
                <a:spcPct val="90000"/>
              </a:lnSpc>
              <a:spcAft>
                <a:spcPts val="600"/>
              </a:spcAft>
              <a:buFont typeface="Arial" panose="020B0604020202020204" pitchFamily="34" charset="0"/>
              <a:buChar char="•"/>
            </a:pPr>
            <a:r>
              <a:rPr lang="en-US" sz="1400" b="0" i="0" dirty="0">
                <a:effectLst/>
              </a:rPr>
              <a:t>Add, drop, or modify headers to direct users to different cached objects.</a:t>
            </a:r>
          </a:p>
          <a:p>
            <a:pPr marL="742950" lvl="1" indent="-228600">
              <a:lnSpc>
                <a:spcPct val="90000"/>
              </a:lnSpc>
              <a:spcAft>
                <a:spcPts val="600"/>
              </a:spcAft>
              <a:buFont typeface="Arial" panose="020B0604020202020204" pitchFamily="34" charset="0"/>
              <a:buChar char="•"/>
            </a:pPr>
            <a:r>
              <a:rPr lang="en-US" sz="1400" b="0" i="0" dirty="0">
                <a:effectLst/>
              </a:rPr>
              <a:t>Generate new HTTP responses.</a:t>
            </a:r>
          </a:p>
          <a:p>
            <a:pPr marL="742950" lvl="1" indent="-228600">
              <a:lnSpc>
                <a:spcPct val="90000"/>
              </a:lnSpc>
              <a:spcAft>
                <a:spcPts val="600"/>
              </a:spcAft>
              <a:buFont typeface="Arial" panose="020B0604020202020204" pitchFamily="34" charset="0"/>
              <a:buChar char="•"/>
            </a:pPr>
            <a:r>
              <a:rPr lang="en-US" sz="1400" b="0" i="0" dirty="0">
                <a:effectLst/>
              </a:rPr>
              <a:t>Cleanly support legacy URLs.</a:t>
            </a:r>
          </a:p>
          <a:p>
            <a:pPr marL="742950" lvl="1" indent="-228600">
              <a:lnSpc>
                <a:spcPct val="90000"/>
              </a:lnSpc>
              <a:spcAft>
                <a:spcPts val="600"/>
              </a:spcAft>
              <a:buFont typeface="Arial" panose="020B0604020202020204" pitchFamily="34" charset="0"/>
              <a:buChar char="•"/>
            </a:pPr>
            <a:r>
              <a:rPr lang="en-US" sz="1400" b="0" i="0" dirty="0">
                <a:effectLst/>
              </a:rPr>
              <a:t>Modify or condense headers or URLs to improve cache utilization.</a:t>
            </a:r>
          </a:p>
          <a:p>
            <a:pPr marL="742950" lvl="1" indent="-228600">
              <a:lnSpc>
                <a:spcPct val="90000"/>
              </a:lnSpc>
              <a:spcAft>
                <a:spcPts val="600"/>
              </a:spcAft>
              <a:buFont typeface="Arial" panose="020B0604020202020204" pitchFamily="34" charset="0"/>
              <a:buChar char="•"/>
            </a:pPr>
            <a:r>
              <a:rPr lang="en-US" sz="1400" b="0" i="0" dirty="0">
                <a:effectLst/>
              </a:rPr>
              <a:t>Make HTTP requests to other Internet resources and use the results to customize responses.</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759293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67EB4B3-102C-18BC-71E1-C2A3E822763A}"/>
              </a:ext>
            </a:extLst>
          </p:cNvPr>
          <p:cNvSpPr txBox="1"/>
          <p:nvPr/>
        </p:nvSpPr>
        <p:spPr>
          <a:xfrm>
            <a:off x="146824" y="266200"/>
            <a:ext cx="10515600" cy="560426"/>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4400" b="0" i="0" kern="1200" dirty="0">
                <a:solidFill>
                  <a:schemeClr val="tx1"/>
                </a:solidFill>
                <a:effectLst/>
                <a:latin typeface="+mj-lt"/>
                <a:ea typeface="+mj-ea"/>
                <a:cs typeface="+mj-cs"/>
              </a:rPr>
              <a:t>Signed URLs and Signed Cookies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A6BBB4A4-C11D-2B78-6E1B-429BE975E883}"/>
              </a:ext>
            </a:extLst>
          </p:cNvPr>
          <p:cNvSpPr txBox="1"/>
          <p:nvPr/>
        </p:nvSpPr>
        <p:spPr>
          <a:xfrm>
            <a:off x="381000" y="1015085"/>
            <a:ext cx="10515600" cy="5427756"/>
          </a:xfrm>
          <a:prstGeom prst="rect">
            <a:avLst/>
          </a:prstGeom>
        </p:spPr>
        <p:txBody>
          <a:bodyPr vert="horz" lIns="91440" tIns="45720" rIns="91440" bIns="45720" rtlCol="0">
            <a:noAutofit/>
          </a:bodyPr>
          <a:lstStyle/>
          <a:p>
            <a:pPr>
              <a:lnSpc>
                <a:spcPct val="90000"/>
              </a:lnSpc>
              <a:spcAft>
                <a:spcPts val="600"/>
              </a:spcAft>
            </a:pPr>
            <a:r>
              <a:rPr lang="en-US" sz="1400" b="0" i="0" dirty="0">
                <a:effectLst/>
              </a:rPr>
              <a:t>A signed URL includes additional information, for example, an expiration date and time, that gives you more control over access to your content. This additional information appears in a policy statement, which is based on either a canned policy or a custom policy.</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CloudFront signed cookies allow you to control who can access your content when you don’t want to change your current URLs or when you want to provide access to multiple restricted files, for example, all the files in the subscribers’ area of a website.</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rPr>
              <a:t>Application must authenticate user and then send three Set-Cookie headers to the viewer; the viewer stores the name-value pair and adds them to the request in a Cookie header when requesting access to content.</a:t>
            </a:r>
          </a:p>
          <a:p>
            <a:pPr indent="-228600">
              <a:lnSpc>
                <a:spcPct val="90000"/>
              </a:lnSpc>
              <a:spcAft>
                <a:spcPts val="600"/>
              </a:spcAft>
              <a:buFont typeface="Arial" panose="020B0604020202020204" pitchFamily="34" charset="0"/>
              <a:buChar char="•"/>
            </a:pPr>
            <a:endParaRPr lang="en-US" sz="1400" b="0" i="0" dirty="0">
              <a:effectLst/>
            </a:endParaRPr>
          </a:p>
          <a:p>
            <a:pPr>
              <a:lnSpc>
                <a:spcPct val="90000"/>
              </a:lnSpc>
              <a:spcAft>
                <a:spcPts val="600"/>
              </a:spcAft>
            </a:pPr>
            <a:r>
              <a:rPr lang="en-US" sz="1400" b="0" i="0" dirty="0">
                <a:effectLst/>
                <a:highlight>
                  <a:srgbClr val="FFFF00"/>
                </a:highlight>
              </a:rPr>
              <a:t>Use signed URLs in the following cases:</a:t>
            </a:r>
          </a:p>
          <a:p>
            <a:pPr marL="742950" lvl="1" indent="-228600">
              <a:lnSpc>
                <a:spcPct val="90000"/>
              </a:lnSpc>
              <a:spcAft>
                <a:spcPts val="600"/>
              </a:spcAft>
              <a:buFont typeface="Arial" panose="020B0604020202020204" pitchFamily="34" charset="0"/>
              <a:buChar char="•"/>
            </a:pPr>
            <a:r>
              <a:rPr lang="en-US" sz="1400" b="0" i="0" dirty="0">
                <a:effectLst/>
              </a:rPr>
              <a:t>You want to restrict access to individual files, for example, an installation download for your application.</a:t>
            </a:r>
          </a:p>
          <a:p>
            <a:pPr marL="742950" lvl="1" indent="-228600">
              <a:lnSpc>
                <a:spcPct val="90000"/>
              </a:lnSpc>
              <a:spcAft>
                <a:spcPts val="600"/>
              </a:spcAft>
              <a:buFont typeface="Arial" panose="020B0604020202020204" pitchFamily="34" charset="0"/>
              <a:buChar char="•"/>
            </a:pPr>
            <a:r>
              <a:rPr lang="en-US" sz="1400" b="0" i="0" dirty="0">
                <a:effectLst/>
              </a:rPr>
              <a:t>Your users are using a client (for example, a custom HTTP client) that doesn’t support cookies.</a:t>
            </a:r>
          </a:p>
          <a:p>
            <a:pPr>
              <a:lnSpc>
                <a:spcPct val="90000"/>
              </a:lnSpc>
              <a:spcAft>
                <a:spcPts val="600"/>
              </a:spcAft>
            </a:pPr>
            <a:endParaRPr lang="en-US" sz="1400" dirty="0"/>
          </a:p>
          <a:p>
            <a:pPr>
              <a:lnSpc>
                <a:spcPct val="90000"/>
              </a:lnSpc>
              <a:spcAft>
                <a:spcPts val="600"/>
              </a:spcAft>
            </a:pPr>
            <a:endParaRPr lang="en-US" sz="1400" b="0" i="0" dirty="0">
              <a:effectLst/>
            </a:endParaRPr>
          </a:p>
          <a:p>
            <a:pPr>
              <a:lnSpc>
                <a:spcPct val="90000"/>
              </a:lnSpc>
              <a:spcAft>
                <a:spcPts val="600"/>
              </a:spcAft>
            </a:pPr>
            <a:r>
              <a:rPr lang="en-US" sz="1400" b="0" i="0" dirty="0">
                <a:effectLst/>
                <a:highlight>
                  <a:srgbClr val="FFFF00"/>
                </a:highlight>
              </a:rPr>
              <a:t>Use signed cookies in the following cases:</a:t>
            </a:r>
          </a:p>
          <a:p>
            <a:pPr marL="742950" lvl="1" indent="-228600">
              <a:lnSpc>
                <a:spcPct val="90000"/>
              </a:lnSpc>
              <a:spcAft>
                <a:spcPts val="600"/>
              </a:spcAft>
              <a:buFont typeface="Arial" panose="020B0604020202020204" pitchFamily="34" charset="0"/>
              <a:buChar char="•"/>
            </a:pPr>
            <a:r>
              <a:rPr lang="en-US" sz="1400" b="0" i="0" dirty="0">
                <a:effectLst/>
              </a:rPr>
              <a:t>You want to provide access to multiple restricted files, for example, all the files for a video in HLS format or all the files in the subscribers’ area of website.</a:t>
            </a:r>
          </a:p>
          <a:p>
            <a:pPr marL="742950" lvl="1" indent="-228600">
              <a:lnSpc>
                <a:spcPct val="90000"/>
              </a:lnSpc>
              <a:spcAft>
                <a:spcPts val="600"/>
              </a:spcAft>
              <a:buFont typeface="Arial" panose="020B0604020202020204" pitchFamily="34" charset="0"/>
              <a:buChar char="•"/>
            </a:pPr>
            <a:r>
              <a:rPr lang="en-US" sz="1400" b="0" i="0" dirty="0">
                <a:effectLst/>
              </a:rPr>
              <a:t>You don’t want to change your current URLs.</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47757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1E951F-7050-B4E1-7BF0-5833935B493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0" i="0" kern="1200">
                <a:solidFill>
                  <a:schemeClr val="tx1"/>
                </a:solidFill>
                <a:effectLst/>
                <a:latin typeface="+mj-lt"/>
                <a:ea typeface="+mj-ea"/>
                <a:cs typeface="+mj-cs"/>
              </a:rPr>
              <a:t>Origin Access Identity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4FEFC2-2007-23FC-CBF2-47F1D687FD4F}"/>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Used in combination with signed URLs and signed cookies to restrict direct access to an S3 bucket (prevents bypassing the CloudFront controls).</a:t>
            </a:r>
          </a:p>
          <a:p>
            <a:pPr indent="-228600">
              <a:lnSpc>
                <a:spcPct val="90000"/>
              </a:lnSpc>
              <a:spcAft>
                <a:spcPts val="600"/>
              </a:spcAft>
              <a:buFont typeface="Arial" panose="020B0604020202020204" pitchFamily="34" charset="0"/>
              <a:buChar char="•"/>
            </a:pPr>
            <a:endParaRPr lang="en-US" sz="2000" b="0" i="0">
              <a:effectLst/>
            </a:endParaRPr>
          </a:p>
          <a:p>
            <a:pPr indent="-228600">
              <a:lnSpc>
                <a:spcPct val="90000"/>
              </a:lnSpc>
              <a:spcAft>
                <a:spcPts val="600"/>
              </a:spcAft>
              <a:buFont typeface="Arial" panose="020B0604020202020204" pitchFamily="34" charset="0"/>
              <a:buChar char="•"/>
            </a:pPr>
            <a:r>
              <a:rPr lang="en-US" sz="2000" b="0" i="0">
                <a:effectLst/>
              </a:rPr>
              <a:t>An origin access identity (OAI) is a special CloudFront user that is associated with the distribution.</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0" i="0">
                <a:effectLst/>
              </a:rPr>
              <a:t>Permissions must then be changed on the Amazon S3 bucket to restrict access to the OAI.</a:t>
            </a:r>
          </a:p>
          <a:p>
            <a:pPr indent="-228600">
              <a:lnSpc>
                <a:spcPct val="90000"/>
              </a:lnSpc>
              <a:spcAft>
                <a:spcPts val="600"/>
              </a:spcAft>
              <a:buFont typeface="Arial" panose="020B0604020202020204" pitchFamily="34" charset="0"/>
              <a:buChar char="•"/>
            </a:pPr>
            <a:endParaRPr lang="en-US" sz="2000" b="0" i="0">
              <a:effectLst/>
            </a:endParaRPr>
          </a:p>
          <a:p>
            <a:pPr indent="-228600">
              <a:lnSpc>
                <a:spcPct val="90000"/>
              </a:lnSpc>
              <a:spcAft>
                <a:spcPts val="600"/>
              </a:spcAft>
              <a:buFont typeface="Arial" panose="020B0604020202020204" pitchFamily="34" charset="0"/>
              <a:buChar char="•"/>
            </a:pPr>
            <a:r>
              <a:rPr lang="en-US" sz="2000" b="0" i="0">
                <a:effectLst/>
              </a:rPr>
              <a:t>If users request files directly by using Amazon S3 URLs, they’re denied access.</a:t>
            </a:r>
          </a:p>
          <a:p>
            <a:pPr indent="-228600">
              <a:lnSpc>
                <a:spcPct val="90000"/>
              </a:lnSpc>
              <a:spcAft>
                <a:spcPts val="600"/>
              </a:spcAft>
              <a:buFont typeface="Arial" panose="020B0604020202020204" pitchFamily="34" charset="0"/>
              <a:buChar char="•"/>
            </a:pPr>
            <a:endParaRPr lang="en-US" sz="2000" b="0" i="0">
              <a:effectLst/>
            </a:endParaRPr>
          </a:p>
          <a:p>
            <a:pPr indent="-228600">
              <a:lnSpc>
                <a:spcPct val="90000"/>
              </a:lnSpc>
              <a:spcAft>
                <a:spcPts val="600"/>
              </a:spcAft>
              <a:buFont typeface="Arial" panose="020B0604020202020204" pitchFamily="34" charset="0"/>
              <a:buChar char="•"/>
            </a:pPr>
            <a:r>
              <a:rPr lang="en-US" sz="2000" b="0" i="0">
                <a:effectLst/>
              </a:rPr>
              <a:t>The origin access identity has permission to access files in your Amazon S3 bucket, but users don’t.</a:t>
            </a:r>
          </a:p>
        </p:txBody>
      </p:sp>
    </p:spTree>
    <p:extLst>
      <p:ext uri="{BB962C8B-B14F-4D97-AF65-F5344CB8AC3E}">
        <p14:creationId xmlns:p14="http://schemas.microsoft.com/office/powerpoint/2010/main" val="3232040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1E951F-7050-B4E1-7BF0-5833935B4939}"/>
              </a:ext>
            </a:extLst>
          </p:cNvPr>
          <p:cNvSpPr txBox="1"/>
          <p:nvPr/>
        </p:nvSpPr>
        <p:spPr>
          <a:xfrm>
            <a:off x="243289" y="244670"/>
            <a:ext cx="2092287" cy="439327"/>
          </a:xfrm>
          <a:prstGeom prst="rect">
            <a:avLst/>
          </a:prstGeom>
        </p:spPr>
        <p:txBody>
          <a:bodyPr vert="horz" lIns="91440" tIns="45720" rIns="91440" bIns="45720" rtlCol="0" anchor="ctr">
            <a:normAutofit fontScale="55000" lnSpcReduction="20000"/>
          </a:bodyPr>
          <a:lstStyle/>
          <a:p>
            <a:pPr>
              <a:lnSpc>
                <a:spcPct val="90000"/>
              </a:lnSpc>
              <a:spcBef>
                <a:spcPct val="0"/>
              </a:spcBef>
              <a:spcAft>
                <a:spcPts val="600"/>
              </a:spcAft>
            </a:pPr>
            <a:r>
              <a:rPr lang="en-US" sz="5400" b="0" i="0" kern="1200" dirty="0">
                <a:solidFill>
                  <a:schemeClr val="tx1"/>
                </a:solidFill>
                <a:effectLst/>
                <a:latin typeface="+mj-lt"/>
                <a:ea typeface="+mj-ea"/>
                <a:cs typeface="+mj-cs"/>
              </a:rPr>
              <a:t>Charges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4FEFC2-2007-23FC-CBF2-47F1D687FD4F}"/>
              </a:ext>
            </a:extLst>
          </p:cNvPr>
          <p:cNvSpPr txBox="1"/>
          <p:nvPr/>
        </p:nvSpPr>
        <p:spPr>
          <a:xfrm>
            <a:off x="441593" y="1303020"/>
            <a:ext cx="10515600" cy="4251960"/>
          </a:xfrm>
          <a:prstGeom prst="rect">
            <a:avLst/>
          </a:prstGeom>
        </p:spPr>
        <p:txBody>
          <a:bodyPr vert="horz" lIns="91440" tIns="45720" rIns="91440" bIns="45720" rtlCol="0">
            <a:normAutofit/>
          </a:bodyPr>
          <a:lstStyle/>
          <a:p>
            <a:pPr>
              <a:lnSpc>
                <a:spcPct val="90000"/>
              </a:lnSpc>
              <a:spcAft>
                <a:spcPts val="600"/>
              </a:spcAft>
            </a:pPr>
            <a:r>
              <a:rPr lang="en-US" sz="1500" b="0" i="0" dirty="0">
                <a:effectLst/>
              </a:rPr>
              <a:t>There is an option for reserved capacity over 12 months or longer (starts at 10TB of data transfer in a single region).</a:t>
            </a:r>
          </a:p>
          <a:p>
            <a:pPr indent="-228600">
              <a:lnSpc>
                <a:spcPct val="90000"/>
              </a:lnSpc>
              <a:spcAft>
                <a:spcPts val="600"/>
              </a:spcAft>
              <a:buFont typeface="Arial" panose="020B0604020202020204" pitchFamily="34" charset="0"/>
              <a:buChar char="•"/>
            </a:pPr>
            <a:endParaRPr lang="en-US" sz="1500" b="0" i="0" dirty="0">
              <a:effectLst/>
            </a:endParaRPr>
          </a:p>
          <a:p>
            <a:pPr>
              <a:lnSpc>
                <a:spcPct val="90000"/>
              </a:lnSpc>
              <a:spcAft>
                <a:spcPts val="600"/>
              </a:spcAft>
            </a:pPr>
            <a:r>
              <a:rPr lang="en-US" sz="1500" b="0" i="0" dirty="0">
                <a:effectLst/>
                <a:highlight>
                  <a:srgbClr val="FFFF00"/>
                </a:highlight>
              </a:rPr>
              <a:t>You pay for:</a:t>
            </a:r>
          </a:p>
          <a:p>
            <a:pPr marL="742950" lvl="1" indent="-228600">
              <a:lnSpc>
                <a:spcPct val="90000"/>
              </a:lnSpc>
              <a:spcAft>
                <a:spcPts val="600"/>
              </a:spcAft>
              <a:buFont typeface="Arial" panose="020B0604020202020204" pitchFamily="34" charset="0"/>
              <a:buChar char="•"/>
            </a:pPr>
            <a:r>
              <a:rPr lang="en-US" sz="1500" b="0" i="0" dirty="0">
                <a:effectLst/>
              </a:rPr>
              <a:t>Data Transfer Out to Internet.</a:t>
            </a:r>
          </a:p>
          <a:p>
            <a:pPr marL="742950" lvl="1" indent="-228600">
              <a:lnSpc>
                <a:spcPct val="90000"/>
              </a:lnSpc>
              <a:spcAft>
                <a:spcPts val="600"/>
              </a:spcAft>
              <a:buFont typeface="Arial" panose="020B0604020202020204" pitchFamily="34" charset="0"/>
              <a:buChar char="•"/>
            </a:pPr>
            <a:r>
              <a:rPr lang="en-US" sz="1500" b="0" i="0" dirty="0">
                <a:effectLst/>
              </a:rPr>
              <a:t>Data Transfer Out to Origin.</a:t>
            </a:r>
          </a:p>
          <a:p>
            <a:pPr marL="742950" lvl="1" indent="-228600">
              <a:lnSpc>
                <a:spcPct val="90000"/>
              </a:lnSpc>
              <a:spcAft>
                <a:spcPts val="600"/>
              </a:spcAft>
              <a:buFont typeface="Arial" panose="020B0604020202020204" pitchFamily="34" charset="0"/>
              <a:buChar char="•"/>
            </a:pPr>
            <a:r>
              <a:rPr lang="en-US" sz="1500" b="0" i="0" dirty="0">
                <a:effectLst/>
              </a:rPr>
              <a:t>Number of HTTP/HTTPS Requests.</a:t>
            </a:r>
          </a:p>
          <a:p>
            <a:pPr marL="742950" lvl="1" indent="-228600">
              <a:lnSpc>
                <a:spcPct val="90000"/>
              </a:lnSpc>
              <a:spcAft>
                <a:spcPts val="600"/>
              </a:spcAft>
              <a:buFont typeface="Arial" panose="020B0604020202020204" pitchFamily="34" charset="0"/>
              <a:buChar char="•"/>
            </a:pPr>
            <a:r>
              <a:rPr lang="en-US" sz="1500" b="0" i="0" dirty="0">
                <a:effectLst/>
              </a:rPr>
              <a:t>Invalidation Requests.</a:t>
            </a:r>
          </a:p>
          <a:p>
            <a:pPr marL="742950" lvl="1" indent="-228600">
              <a:lnSpc>
                <a:spcPct val="90000"/>
              </a:lnSpc>
              <a:spcAft>
                <a:spcPts val="600"/>
              </a:spcAft>
              <a:buFont typeface="Arial" panose="020B0604020202020204" pitchFamily="34" charset="0"/>
              <a:buChar char="•"/>
            </a:pPr>
            <a:r>
              <a:rPr lang="en-US" sz="1500" b="0" i="0" dirty="0">
                <a:effectLst/>
              </a:rPr>
              <a:t>Dedicated IP Custom SSL.</a:t>
            </a:r>
          </a:p>
          <a:p>
            <a:pPr marL="742950" lvl="1" indent="-228600">
              <a:lnSpc>
                <a:spcPct val="90000"/>
              </a:lnSpc>
              <a:spcAft>
                <a:spcPts val="600"/>
              </a:spcAft>
              <a:buFont typeface="Arial" panose="020B0604020202020204" pitchFamily="34" charset="0"/>
              <a:buChar char="•"/>
            </a:pPr>
            <a:r>
              <a:rPr lang="en-US" sz="1500" b="0" i="0" dirty="0">
                <a:effectLst/>
              </a:rPr>
              <a:t>Field level encryption requests.</a:t>
            </a:r>
          </a:p>
          <a:p>
            <a:pPr indent="-228600">
              <a:lnSpc>
                <a:spcPct val="90000"/>
              </a:lnSpc>
              <a:spcAft>
                <a:spcPts val="600"/>
              </a:spcAft>
              <a:buFont typeface="Arial" panose="020B0604020202020204" pitchFamily="34" charset="0"/>
              <a:buChar char="•"/>
            </a:pPr>
            <a:endParaRPr lang="en-US" sz="1500" b="0" i="0" dirty="0">
              <a:effectLst/>
            </a:endParaRPr>
          </a:p>
          <a:p>
            <a:pPr>
              <a:lnSpc>
                <a:spcPct val="90000"/>
              </a:lnSpc>
              <a:spcAft>
                <a:spcPts val="600"/>
              </a:spcAft>
            </a:pPr>
            <a:r>
              <a:rPr lang="en-US" sz="1500" b="0" i="0" dirty="0">
                <a:effectLst/>
                <a:highlight>
                  <a:srgbClr val="FFFF00"/>
                </a:highlight>
              </a:rPr>
              <a:t>You do not pay for:</a:t>
            </a:r>
          </a:p>
          <a:p>
            <a:pPr marL="742950" lvl="1" indent="-228600">
              <a:lnSpc>
                <a:spcPct val="90000"/>
              </a:lnSpc>
              <a:spcAft>
                <a:spcPts val="600"/>
              </a:spcAft>
              <a:buFont typeface="Arial" panose="020B0604020202020204" pitchFamily="34" charset="0"/>
              <a:buChar char="•"/>
            </a:pPr>
            <a:r>
              <a:rPr lang="en-US" sz="1500" b="0" i="0" dirty="0">
                <a:effectLst/>
              </a:rPr>
              <a:t>Data transfer between AWS regions and CloudFront.</a:t>
            </a:r>
          </a:p>
          <a:p>
            <a:pPr marL="742950" lvl="1" indent="-228600">
              <a:lnSpc>
                <a:spcPct val="90000"/>
              </a:lnSpc>
              <a:spcAft>
                <a:spcPts val="600"/>
              </a:spcAft>
              <a:buFont typeface="Arial" panose="020B0604020202020204" pitchFamily="34" charset="0"/>
              <a:buChar char="•"/>
            </a:pPr>
            <a:r>
              <a:rPr lang="en-US" sz="1500" b="0" i="0" dirty="0">
                <a:effectLst/>
              </a:rPr>
              <a:t>Regional edge cache.</a:t>
            </a:r>
          </a:p>
          <a:p>
            <a:pPr marL="742950" lvl="1" indent="-228600">
              <a:lnSpc>
                <a:spcPct val="90000"/>
              </a:lnSpc>
              <a:spcAft>
                <a:spcPts val="600"/>
              </a:spcAft>
              <a:buFont typeface="Arial" panose="020B0604020202020204" pitchFamily="34" charset="0"/>
              <a:buChar char="•"/>
            </a:pPr>
            <a:r>
              <a:rPr lang="en-US" sz="1500" b="0" i="0" dirty="0">
                <a:effectLst/>
              </a:rPr>
              <a:t>AWS ACM SSL/TLS certificates.</a:t>
            </a:r>
          </a:p>
          <a:p>
            <a:pPr marL="742950" lvl="1" indent="-228600">
              <a:lnSpc>
                <a:spcPct val="90000"/>
              </a:lnSpc>
              <a:spcAft>
                <a:spcPts val="600"/>
              </a:spcAft>
              <a:buFont typeface="Arial" panose="020B0604020202020204" pitchFamily="34" charset="0"/>
              <a:buChar char="•"/>
            </a:pPr>
            <a:r>
              <a:rPr lang="en-US" sz="1500" b="0" i="0" dirty="0">
                <a:effectLst/>
              </a:rPr>
              <a:t>Shared CloudFront certificates.</a:t>
            </a:r>
          </a:p>
        </p:txBody>
      </p:sp>
    </p:spTree>
    <p:extLst>
      <p:ext uri="{BB962C8B-B14F-4D97-AF65-F5344CB8AC3E}">
        <p14:creationId xmlns:p14="http://schemas.microsoft.com/office/powerpoint/2010/main" val="2176055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k You Images - Free Download on Freepik">
            <a:extLst>
              <a:ext uri="{FF2B5EF4-FFF2-40B4-BE49-F238E27FC236}">
                <a16:creationId xmlns:a16="http://schemas.microsoft.com/office/drawing/2014/main" id="{62655B2C-BD2E-CFEC-AD82-4AC74A53CC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7953" y="643468"/>
            <a:ext cx="5571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150872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AD0E95-5AFD-EF33-8340-9F8DF478FB78}"/>
              </a:ext>
            </a:extLst>
          </p:cNvPr>
          <p:cNvSpPr txBox="1"/>
          <p:nvPr/>
        </p:nvSpPr>
        <p:spPr>
          <a:xfrm>
            <a:off x="4315625" y="103353"/>
            <a:ext cx="2632105" cy="369332"/>
          </a:xfrm>
          <a:prstGeom prst="rect">
            <a:avLst/>
          </a:prstGeom>
          <a:noFill/>
        </p:spPr>
        <p:txBody>
          <a:bodyPr wrap="square" rtlCol="0">
            <a:spAutoFit/>
          </a:bodyPr>
          <a:lstStyle/>
          <a:p>
            <a:pPr algn="ctr"/>
            <a:r>
              <a:rPr lang="en-US" b="1" dirty="0"/>
              <a:t>Amazon CloudFront</a:t>
            </a:r>
          </a:p>
        </p:txBody>
      </p:sp>
      <p:sp>
        <p:nvSpPr>
          <p:cNvPr id="5" name="TextBox 4">
            <a:extLst>
              <a:ext uri="{FF2B5EF4-FFF2-40B4-BE49-F238E27FC236}">
                <a16:creationId xmlns:a16="http://schemas.microsoft.com/office/drawing/2014/main" id="{4A588140-E3AC-8C01-99A1-B2A67A6D8010}"/>
              </a:ext>
            </a:extLst>
          </p:cNvPr>
          <p:cNvSpPr txBox="1"/>
          <p:nvPr/>
        </p:nvSpPr>
        <p:spPr>
          <a:xfrm>
            <a:off x="296966" y="592793"/>
            <a:ext cx="6097424" cy="646331"/>
          </a:xfrm>
          <a:prstGeom prst="rect">
            <a:avLst/>
          </a:prstGeom>
          <a:noFill/>
        </p:spPr>
        <p:txBody>
          <a:bodyPr wrap="square">
            <a:spAutoFit/>
          </a:bodyPr>
          <a:lstStyle/>
          <a:p>
            <a:r>
              <a:rPr lang="en-US" b="1" dirty="0">
                <a:highlight>
                  <a:srgbClr val="FFFF00"/>
                </a:highlight>
              </a:rPr>
              <a:t>Fast, Highly secure and programmable content delivery network (CDN)</a:t>
            </a:r>
          </a:p>
        </p:txBody>
      </p:sp>
      <p:sp>
        <p:nvSpPr>
          <p:cNvPr id="7" name="TextBox 6">
            <a:extLst>
              <a:ext uri="{FF2B5EF4-FFF2-40B4-BE49-F238E27FC236}">
                <a16:creationId xmlns:a16="http://schemas.microsoft.com/office/drawing/2014/main" id="{B0023E85-2828-7501-0750-C1D3A946D1E8}"/>
              </a:ext>
            </a:extLst>
          </p:cNvPr>
          <p:cNvSpPr txBox="1"/>
          <p:nvPr/>
        </p:nvSpPr>
        <p:spPr>
          <a:xfrm>
            <a:off x="296966" y="1359232"/>
            <a:ext cx="11145852" cy="3754874"/>
          </a:xfrm>
          <a:prstGeom prst="rect">
            <a:avLst/>
          </a:prstGeom>
          <a:noFill/>
        </p:spPr>
        <p:txBody>
          <a:bodyPr wrap="square">
            <a:spAutoFit/>
          </a:bodyPr>
          <a:lstStyle/>
          <a:p>
            <a:pPr marL="285750" indent="-285750">
              <a:buFont typeface="Arial" panose="020B0604020202020204" pitchFamily="34" charset="0"/>
              <a:buChar char="•"/>
            </a:pPr>
            <a:r>
              <a:rPr lang="en-US" sz="1400" dirty="0"/>
              <a:t>Amazon CloudFront is  a fast content delivery network (CDN) service that securely delivers data, videos, application and APIs to customer globally.</a:t>
            </a:r>
          </a:p>
          <a:p>
            <a:pPr marL="285750" indent="-285750">
              <a:buFont typeface="Arial" panose="020B0604020202020204" pitchFamily="34" charset="0"/>
              <a:buChar char="•"/>
            </a:pPr>
            <a:r>
              <a:rPr lang="en-US" sz="1400" dirty="0"/>
              <a:t>CloudFront is integrated with AWS – both physical locations that are directly connected to the AWS global infrastructure.</a:t>
            </a:r>
          </a:p>
          <a:p>
            <a:pPr marL="285750" indent="-285750">
              <a:buFont typeface="Arial" panose="020B0604020202020204" pitchFamily="34" charset="0"/>
              <a:buChar char="•"/>
            </a:pPr>
            <a:r>
              <a:rPr lang="en-US" sz="1400" dirty="0"/>
              <a:t>AWS Shield for DDoS mitigation.</a:t>
            </a:r>
          </a:p>
          <a:p>
            <a:pPr marL="285750" indent="-285750">
              <a:buFont typeface="Arial" panose="020B0604020202020204" pitchFamily="34" charset="0"/>
              <a:buChar char="•"/>
            </a:pPr>
            <a:r>
              <a:rPr lang="en-US" sz="1400" dirty="0"/>
              <a:t>Amazon S3</a:t>
            </a:r>
          </a:p>
          <a:p>
            <a:pPr marL="285750" indent="-285750">
              <a:buFont typeface="Arial" panose="020B0604020202020204" pitchFamily="34" charset="0"/>
              <a:buChar char="•"/>
            </a:pPr>
            <a:r>
              <a:rPr lang="en-US" sz="1400" dirty="0"/>
              <a:t>Elastic Load Balancing or Amazon EC2 as origins for your applications.</a:t>
            </a:r>
          </a:p>
          <a:p>
            <a:pPr marL="285750" indent="-285750">
              <a:buFont typeface="Arial" panose="020B0604020202020204" pitchFamily="34" charset="0"/>
              <a:buChar char="•"/>
            </a:pPr>
            <a:r>
              <a:rPr lang="en-US" sz="1400" dirty="0" err="1"/>
              <a:t>Lambda@Edge</a:t>
            </a:r>
            <a:r>
              <a:rPr lang="en-US" sz="1400" dirty="0"/>
              <a:t> to run custom code</a:t>
            </a:r>
          </a:p>
          <a:p>
            <a:pPr marL="285750" indent="-285750">
              <a:buFont typeface="Arial" panose="020B0604020202020204" pitchFamily="34" charset="0"/>
              <a:buChar char="•"/>
            </a:pPr>
            <a:r>
              <a:rPr lang="en-US" sz="1400" dirty="0"/>
              <a:t>If you use AWS origins such as Amazon S3, Amazon Ec2 or Elastic Load Balancing. You do not pay for any data transferred between these services and </a:t>
            </a:r>
            <a:r>
              <a:rPr lang="en-US" sz="1400" dirty="0" err="1"/>
              <a:t>cloudFront</a:t>
            </a:r>
            <a:r>
              <a:rPr lang="en-US" sz="1400" dirty="0"/>
              <a:t>.</a:t>
            </a:r>
          </a:p>
          <a:p>
            <a:pPr marL="285750" indent="-285750">
              <a:buFont typeface="Arial" panose="020B0604020202020204" pitchFamily="34" charset="0"/>
              <a:buChar char="•"/>
            </a:pPr>
            <a:r>
              <a:rPr lang="en-US" sz="1400" dirty="0"/>
              <a:t>Integrates with AWS Web Application Firewall.</a:t>
            </a:r>
          </a:p>
          <a:p>
            <a:pPr marL="285750" indent="-285750">
              <a:buFont typeface="Arial" panose="020B0604020202020204" pitchFamily="34" charset="0"/>
              <a:buChar char="•"/>
            </a:pPr>
            <a:r>
              <a:rPr lang="en-US" sz="1400" dirty="0"/>
              <a:t>You can use CloudFront with APIs, AWS Management Console, AWS CloudFormation, CLIs and SDKs.</a:t>
            </a:r>
          </a:p>
          <a:p>
            <a:pPr marL="285750" indent="-285750">
              <a:buFont typeface="Arial" panose="020B0604020202020204" pitchFamily="34" charset="0"/>
              <a:buChar char="•"/>
            </a:pPr>
            <a:r>
              <a:rPr lang="en-US" sz="1400" dirty="0"/>
              <a:t>Amazon CloudFront can be used to secure and accelerate your </a:t>
            </a:r>
            <a:r>
              <a:rPr lang="en-US" sz="1400" dirty="0" err="1"/>
              <a:t>webSocket</a:t>
            </a:r>
            <a:r>
              <a:rPr lang="en-US" sz="1400" dirty="0"/>
              <a:t> traffic as well as API calls.</a:t>
            </a:r>
          </a:p>
          <a:p>
            <a:pPr marL="285750" indent="-285750">
              <a:buFont typeface="Arial" panose="020B0604020202020204" pitchFamily="34" charset="0"/>
              <a:buChar char="•"/>
            </a:pPr>
            <a:r>
              <a:rPr lang="en-US" sz="1400" dirty="0"/>
              <a:t>CloudFront supports proxy methods(PUT,POST,OPTIONS, DELETE, PATCH) and is already integrated with Amazon API gateway by default.</a:t>
            </a:r>
          </a:p>
          <a:p>
            <a:pPr marL="285750" indent="-285750">
              <a:buFont typeface="Arial" panose="020B0604020202020204" pitchFamily="34" charset="0"/>
              <a:buChar char="•"/>
            </a:pPr>
            <a:r>
              <a:rPr lang="en-US" sz="1400" dirty="0"/>
              <a:t>Allows you to communicate with external HTTPS and talk to internal HTTPS backends.</a:t>
            </a:r>
          </a:p>
          <a:p>
            <a:pPr marL="285750" indent="-285750">
              <a:buFont typeface="Arial" panose="020B0604020202020204" pitchFamily="34" charset="0"/>
              <a:buChar char="•"/>
            </a:pPr>
            <a:r>
              <a:rPr lang="en-US" sz="1400" dirty="0"/>
              <a:t>Usage and Support:</a:t>
            </a:r>
          </a:p>
          <a:p>
            <a:pPr marL="742950" lvl="1" indent="-285750">
              <a:buFont typeface="Arial" panose="020B0604020202020204" pitchFamily="34" charset="0"/>
              <a:buChar char="•"/>
            </a:pPr>
            <a:r>
              <a:rPr lang="en-US" sz="1400" dirty="0"/>
              <a:t>Pay-as-you-go pricing model with no upfront fees</a:t>
            </a:r>
          </a:p>
          <a:p>
            <a:pPr marL="742950" lvl="1" indent="-285750">
              <a:buFont typeface="Arial" panose="020B0604020202020204" pitchFamily="34" charset="0"/>
              <a:buChar char="•"/>
            </a:pPr>
            <a:r>
              <a:rPr lang="en-US" sz="1400" dirty="0"/>
              <a:t>No required long-term contracts.</a:t>
            </a:r>
          </a:p>
          <a:p>
            <a:pPr marL="742950" lvl="1" indent="-285750">
              <a:buFont typeface="Arial" panose="020B0604020202020204" pitchFamily="34" charset="0"/>
              <a:buChar char="•"/>
            </a:pPr>
            <a:r>
              <a:rPr lang="en-US" sz="1400" dirty="0"/>
              <a:t>Support for the CDN is included in your existing AWS support subscription. </a:t>
            </a:r>
          </a:p>
        </p:txBody>
      </p:sp>
      <p:sp>
        <p:nvSpPr>
          <p:cNvPr id="9" name="TextBox 8">
            <a:extLst>
              <a:ext uri="{FF2B5EF4-FFF2-40B4-BE49-F238E27FC236}">
                <a16:creationId xmlns:a16="http://schemas.microsoft.com/office/drawing/2014/main" id="{9C8FF89A-A81C-2AAD-673D-5746B55DE058}"/>
              </a:ext>
            </a:extLst>
          </p:cNvPr>
          <p:cNvSpPr txBox="1"/>
          <p:nvPr/>
        </p:nvSpPr>
        <p:spPr>
          <a:xfrm>
            <a:off x="151687" y="5354322"/>
            <a:ext cx="11709876" cy="646331"/>
          </a:xfrm>
          <a:prstGeom prst="rect">
            <a:avLst/>
          </a:prstGeom>
          <a:noFill/>
        </p:spPr>
        <p:txBody>
          <a:bodyPr wrap="square">
            <a:spAutoFit/>
          </a:bodyPr>
          <a:lstStyle/>
          <a:p>
            <a:r>
              <a:rPr lang="en-US" b="1" dirty="0">
                <a:highlight>
                  <a:srgbClr val="00FFFF"/>
                </a:highlight>
              </a:rPr>
              <a:t>To deliver content to end users with lower latency. Amazon CloudFront uses a global network of 216 Points of Presence (205 Edge Locations and 11 Regional Caches) in 84 cities across 42 countries.</a:t>
            </a:r>
          </a:p>
        </p:txBody>
      </p:sp>
    </p:spTree>
    <p:extLst>
      <p:ext uri="{BB962C8B-B14F-4D97-AF65-F5344CB8AC3E}">
        <p14:creationId xmlns:p14="http://schemas.microsoft.com/office/powerpoint/2010/main" val="50599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AD0E95-5AFD-EF33-8340-9F8DF478FB78}"/>
              </a:ext>
            </a:extLst>
          </p:cNvPr>
          <p:cNvSpPr txBox="1"/>
          <p:nvPr/>
        </p:nvSpPr>
        <p:spPr>
          <a:xfrm>
            <a:off x="0" y="3769037"/>
            <a:ext cx="3290887" cy="577851"/>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3600" b="1" dirty="0">
                <a:latin typeface="+mj-lt"/>
                <a:ea typeface="+mj-ea"/>
                <a:cs typeface="+mj-cs"/>
              </a:rPr>
              <a:t>Edge Location</a:t>
            </a:r>
          </a:p>
        </p:txBody>
      </p:sp>
      <p:pic>
        <p:nvPicPr>
          <p:cNvPr id="5" name="Picture 4" descr="A map of the world with different colored squares&#10;&#10;Description automatically generated">
            <a:extLst>
              <a:ext uri="{FF2B5EF4-FFF2-40B4-BE49-F238E27FC236}">
                <a16:creationId xmlns:a16="http://schemas.microsoft.com/office/drawing/2014/main" id="{854F9ECF-E758-1B2F-7DA1-7C63466D6DF7}"/>
              </a:ext>
            </a:extLst>
          </p:cNvPr>
          <p:cNvPicPr>
            <a:picLocks noChangeAspect="1"/>
          </p:cNvPicPr>
          <p:nvPr/>
        </p:nvPicPr>
        <p:blipFill rotWithShape="1">
          <a:blip r:embed="rId2"/>
          <a:srcRect t="8716" b="1838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53E2B690-B2E6-7540-967E-784B380577F1}"/>
              </a:ext>
            </a:extLst>
          </p:cNvPr>
          <p:cNvSpPr txBox="1"/>
          <p:nvPr/>
        </p:nvSpPr>
        <p:spPr>
          <a:xfrm>
            <a:off x="2971805" y="3710613"/>
            <a:ext cx="9042395" cy="2918787"/>
          </a:xfrm>
          <a:prstGeom prst="rect">
            <a:avLst/>
          </a:prstGeom>
        </p:spPr>
        <p:txBody>
          <a:bodyPr vert="horz" lIns="91440" tIns="45720" rIns="91440" bIns="45720" rtlCol="0" anchor="ctr">
            <a:normAutofit/>
          </a:bodyPr>
          <a:lstStyle/>
          <a:p>
            <a:pPr>
              <a:lnSpc>
                <a:spcPct val="90000"/>
              </a:lnSpc>
              <a:spcAft>
                <a:spcPts val="600"/>
              </a:spcAft>
            </a:pPr>
            <a:r>
              <a:rPr lang="en-US" dirty="0"/>
              <a:t>Edge location is where end-users access services located in </a:t>
            </a:r>
            <a:r>
              <a:rPr lang="en-US" dirty="0" err="1"/>
              <a:t>aws</a:t>
            </a:r>
            <a:r>
              <a:rPr lang="en-US" dirty="0"/>
              <a:t> , so they are located in most of the major cities around the world and specifically used by </a:t>
            </a:r>
            <a:r>
              <a:rPr lang="en-US" dirty="0" err="1"/>
              <a:t>cloudFront</a:t>
            </a:r>
            <a:r>
              <a:rPr lang="en-US" dirty="0"/>
              <a:t> as a CDN to distribute content to end users to reduce latency.</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                                                                                              OR</a:t>
            </a:r>
          </a:p>
          <a:p>
            <a:pPr>
              <a:lnSpc>
                <a:spcPct val="90000"/>
              </a:lnSpc>
              <a:spcAft>
                <a:spcPts val="600"/>
              </a:spcAft>
            </a:pPr>
            <a:r>
              <a:rPr lang="en-US" dirty="0"/>
              <a:t>You can think , edge location is a collection of physical servers within a data centers that can help you access the </a:t>
            </a:r>
            <a:r>
              <a:rPr lang="en-US" dirty="0" err="1"/>
              <a:t>aws</a:t>
            </a:r>
            <a:r>
              <a:rPr lang="en-US" dirty="0"/>
              <a:t> services so that your users don’t have to spend more time accessing the same resource located thousands of miles apart from their house but from the place they are actually trying to access it. </a:t>
            </a:r>
          </a:p>
        </p:txBody>
      </p:sp>
    </p:spTree>
    <p:extLst>
      <p:ext uri="{BB962C8B-B14F-4D97-AF65-F5344CB8AC3E}">
        <p14:creationId xmlns:p14="http://schemas.microsoft.com/office/powerpoint/2010/main" val="2436289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BAD0E95-5AFD-EF33-8340-9F8DF478FB78}"/>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Regional Edge Cache &amp; Edge Location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53E2B690-B2E6-7540-967E-784B380577F1}"/>
              </a:ext>
            </a:extLst>
          </p:cNvPr>
          <p:cNvSpPr txBox="1"/>
          <p:nvPr/>
        </p:nvSpPr>
        <p:spPr>
          <a:xfrm>
            <a:off x="4167272" y="180474"/>
            <a:ext cx="7840244" cy="6358438"/>
          </a:xfrm>
          <a:prstGeom prst="rect">
            <a:avLst/>
          </a:prstGeom>
        </p:spPr>
        <p:txBody>
          <a:bodyPr vert="horz" lIns="91440" tIns="45720" rIns="91440" bIns="45720" rtlCol="0" anchor="ctr">
            <a:normAutofit/>
          </a:bodyPr>
          <a:lstStyle/>
          <a:p>
            <a:pPr>
              <a:lnSpc>
                <a:spcPct val="90000"/>
              </a:lnSpc>
              <a:spcAft>
                <a:spcPts val="600"/>
              </a:spcAft>
            </a:pPr>
            <a:r>
              <a:rPr lang="en-US" b="1" dirty="0"/>
              <a:t>An edge location </a:t>
            </a:r>
            <a:r>
              <a:rPr lang="en-US" dirty="0"/>
              <a:t>is the location where content is cached (separate to AWS regions/AZs).</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Requests are automatically routed to the nearest edge location.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Edge locations are not tied to Availability Zones or regions.</a:t>
            </a:r>
            <a:br>
              <a:rPr lang="en-US" dirty="0"/>
            </a:br>
            <a:br>
              <a:rPr lang="en-US" dirty="0"/>
            </a:br>
            <a:br>
              <a:rPr lang="en-US" dirty="0"/>
            </a:br>
            <a:r>
              <a:rPr lang="en-US" b="1" dirty="0"/>
              <a:t>Regional Edge Cache </a:t>
            </a:r>
            <a:r>
              <a:rPr lang="en-US" dirty="0"/>
              <a:t>are located between origin web servers and global edge locations and have a larger cache</a:t>
            </a:r>
            <a:r>
              <a:rPr lang="en-US" b="0" i="0" dirty="0">
                <a:effectLst/>
              </a:rPr>
              <a: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Regional Edge Caches have larger cache-width than any individual edge location, so your objects remain in cache longer at these locations.</a:t>
            </a:r>
          </a:p>
          <a:p>
            <a:pPr>
              <a:lnSpc>
                <a:spcPct val="90000"/>
              </a:lnSpc>
              <a:spcAft>
                <a:spcPts val="600"/>
              </a:spcAft>
            </a:pPr>
            <a:br>
              <a:rPr lang="en-US" dirty="0"/>
            </a:br>
            <a:r>
              <a:rPr lang="en-US" dirty="0"/>
              <a:t>Regional Edge caches aim to get content closer to users.</a:t>
            </a:r>
          </a:p>
          <a:p>
            <a:pPr>
              <a:lnSpc>
                <a:spcPct val="90000"/>
              </a:lnSpc>
              <a:spcAft>
                <a:spcPts val="600"/>
              </a:spcAft>
            </a:pPr>
            <a:br>
              <a:rPr lang="en-US" dirty="0"/>
            </a:br>
            <a:r>
              <a:rPr lang="en-US" dirty="0"/>
              <a:t>Objects are cached for 24 hours by default.</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916836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B8A7B5-28F0-8461-1D0C-631AD87898E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AWS CloudFront - Origins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09B545-327C-45B3-7451-5DD1B8BDF07B}"/>
              </a:ext>
            </a:extLst>
          </p:cNvPr>
          <p:cNvSpPr txBox="1"/>
          <p:nvPr/>
        </p:nvSpPr>
        <p:spPr>
          <a:xfrm>
            <a:off x="226111" y="1698919"/>
            <a:ext cx="11736729" cy="5038212"/>
          </a:xfrm>
          <a:prstGeom prst="rect">
            <a:avLst/>
          </a:prstGeom>
        </p:spPr>
        <p:txBody>
          <a:bodyPr vert="horz" lIns="91440" tIns="45720" rIns="91440" bIns="45720" rtlCol="0">
            <a:noAutofit/>
          </a:bodyPr>
          <a:lstStyle/>
          <a:p>
            <a:pPr>
              <a:lnSpc>
                <a:spcPct val="90000"/>
              </a:lnSpc>
              <a:spcAft>
                <a:spcPts val="600"/>
              </a:spcAft>
            </a:pPr>
            <a:r>
              <a:rPr lang="en-US" sz="1400" b="1" dirty="0"/>
              <a:t>What are the origins that you can set for CloudFront to serve your Data?</a:t>
            </a:r>
          </a:p>
          <a:p>
            <a:pPr>
              <a:lnSpc>
                <a:spcPct val="90000"/>
              </a:lnSpc>
              <a:spcAft>
                <a:spcPts val="600"/>
              </a:spcAft>
            </a:pPr>
            <a:r>
              <a:rPr lang="en-US" sz="1400" dirty="0">
                <a:highlight>
                  <a:srgbClr val="FFFF00"/>
                </a:highlight>
              </a:rPr>
              <a:t>An origin is the location where content is stored, and from which CloudFront gets content to serve to </a:t>
            </a:r>
            <a:r>
              <a:rPr lang="en-US" sz="1400" dirty="0" err="1">
                <a:highlight>
                  <a:srgbClr val="FFFF00"/>
                </a:highlight>
              </a:rPr>
              <a:t>viewers</a:t>
            </a:r>
            <a:r>
              <a:rPr lang="en-US" sz="1400" dirty="0" err="1"/>
              <a:t>.</a:t>
            </a:r>
            <a:r>
              <a:rPr lang="en-US" sz="1400" dirty="0" err="1">
                <a:highlight>
                  <a:srgbClr val="FFFF00"/>
                </a:highlight>
              </a:rPr>
              <a:t>Origin</a:t>
            </a:r>
            <a:r>
              <a:rPr lang="en-US" sz="1400" dirty="0">
                <a:highlight>
                  <a:srgbClr val="FFFF00"/>
                </a:highlight>
              </a:rPr>
              <a:t> can be either an S3 </a:t>
            </a:r>
            <a:r>
              <a:rPr lang="en-US" sz="1400" dirty="0" err="1">
                <a:highlight>
                  <a:srgbClr val="FFFF00"/>
                </a:highlight>
              </a:rPr>
              <a:t>bucket,an</a:t>
            </a:r>
            <a:r>
              <a:rPr lang="en-US" sz="1400" dirty="0">
                <a:highlight>
                  <a:srgbClr val="FFFF00"/>
                </a:highlight>
              </a:rPr>
              <a:t> Ec2 instance , an Elastic Load Balancer  or Route 53  - can also be external (non- </a:t>
            </a:r>
            <a:r>
              <a:rPr lang="en-US" sz="1400" dirty="0" err="1">
                <a:highlight>
                  <a:srgbClr val="FFFF00"/>
                </a:highlight>
              </a:rPr>
              <a:t>aws</a:t>
            </a:r>
            <a:r>
              <a:rPr lang="en-US" sz="1400" dirty="0">
                <a:highlight>
                  <a:srgbClr val="FFFF00"/>
                </a:highlight>
              </a:rPr>
              <a:t>).</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highlight>
                  <a:srgbClr val="00FFFF"/>
                </a:highlight>
              </a:rPr>
              <a:t>S3OriginConfig:</a:t>
            </a:r>
          </a:p>
          <a:p>
            <a:pPr>
              <a:lnSpc>
                <a:spcPct val="90000"/>
              </a:lnSpc>
              <a:spcAft>
                <a:spcPts val="600"/>
              </a:spcAft>
            </a:pPr>
            <a:r>
              <a:rPr lang="en-US" sz="1400" dirty="0"/>
              <a:t>Use this type to specify an Amazon S3 bucket that is not configured with static website hosting.</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err="1">
                <a:highlight>
                  <a:srgbClr val="00FF00"/>
                </a:highlight>
              </a:rPr>
              <a:t>CustomOriginConfig</a:t>
            </a:r>
            <a:r>
              <a:rPr lang="en-US" sz="1400" dirty="0">
                <a:highlight>
                  <a:srgbClr val="00FF00"/>
                </a:highlight>
              </a:rPr>
              <a:t>:</a:t>
            </a:r>
          </a:p>
          <a:p>
            <a:pPr>
              <a:lnSpc>
                <a:spcPct val="90000"/>
              </a:lnSpc>
              <a:spcAft>
                <a:spcPts val="600"/>
              </a:spcAft>
            </a:pPr>
            <a:r>
              <a:rPr lang="en-US" sz="1400" dirty="0"/>
              <a:t>Use this type to specify various other kinds of content containers or HTTP Servers.</a:t>
            </a:r>
          </a:p>
          <a:p>
            <a:pPr indent="-228600">
              <a:lnSpc>
                <a:spcPct val="90000"/>
              </a:lnSpc>
              <a:spcAft>
                <a:spcPts val="600"/>
              </a:spcAft>
              <a:buFont typeface="Arial" panose="020B0604020202020204" pitchFamily="34" charset="0"/>
              <a:buChar char="•"/>
            </a:pPr>
            <a:endParaRPr lang="en-US" sz="1400" dirty="0"/>
          </a:p>
          <a:p>
            <a:pPr marL="742950" lvl="1" indent="-228600">
              <a:lnSpc>
                <a:spcPct val="90000"/>
              </a:lnSpc>
              <a:spcAft>
                <a:spcPts val="600"/>
              </a:spcAft>
              <a:buFont typeface="Arial" panose="020B0604020202020204" pitchFamily="34" charset="0"/>
              <a:buChar char="•"/>
            </a:pPr>
            <a:r>
              <a:rPr lang="en-US" sz="1400" dirty="0"/>
              <a:t>Amazon S3 bucket that is configured static website hosting </a:t>
            </a:r>
          </a:p>
          <a:p>
            <a:pPr marL="742950" lvl="1" indent="-228600">
              <a:lnSpc>
                <a:spcPct val="90000"/>
              </a:lnSpc>
              <a:spcAft>
                <a:spcPts val="600"/>
              </a:spcAft>
              <a:buFont typeface="Arial" panose="020B0604020202020204" pitchFamily="34" charset="0"/>
              <a:buChar char="•"/>
            </a:pPr>
            <a:r>
              <a:rPr lang="en-US" sz="1400" dirty="0"/>
              <a:t>Elastic Load Balancing load balancer </a:t>
            </a:r>
          </a:p>
          <a:p>
            <a:pPr marL="742950" lvl="1" indent="-228600">
              <a:lnSpc>
                <a:spcPct val="90000"/>
              </a:lnSpc>
              <a:spcAft>
                <a:spcPts val="600"/>
              </a:spcAft>
              <a:buFont typeface="Arial" panose="020B0604020202020204" pitchFamily="34" charset="0"/>
              <a:buChar char="•"/>
            </a:pPr>
            <a:r>
              <a:rPr lang="en-US" sz="1400" dirty="0"/>
              <a:t>AWS Elemental </a:t>
            </a:r>
            <a:r>
              <a:rPr lang="en-US" sz="1400" dirty="0" err="1"/>
              <a:t>MediaStore</a:t>
            </a:r>
            <a:r>
              <a:rPr lang="en-US" sz="1400" dirty="0"/>
              <a:t> container </a:t>
            </a:r>
          </a:p>
          <a:p>
            <a:pPr marL="742950" lvl="1" indent="-228600">
              <a:lnSpc>
                <a:spcPct val="90000"/>
              </a:lnSpc>
              <a:spcAft>
                <a:spcPts val="600"/>
              </a:spcAft>
              <a:buFont typeface="Arial" panose="020B0604020202020204" pitchFamily="34" charset="0"/>
              <a:buChar char="•"/>
            </a:pPr>
            <a:r>
              <a:rPr lang="en-US" sz="1400" dirty="0"/>
              <a:t>HTTP server, running on an Amazon Ec2 instance or any other kind of host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b="1" dirty="0">
                <a:highlight>
                  <a:srgbClr val="FF00FF"/>
                </a:highlight>
              </a:rPr>
              <a:t>Pricing</a:t>
            </a:r>
          </a:p>
          <a:p>
            <a:pPr>
              <a:lnSpc>
                <a:spcPct val="90000"/>
              </a:lnSpc>
              <a:spcAft>
                <a:spcPts val="600"/>
              </a:spcAft>
            </a:pPr>
            <a:r>
              <a:rPr lang="en-US" sz="1400" b="1" dirty="0"/>
              <a:t>Free Tier</a:t>
            </a:r>
          </a:p>
          <a:p>
            <a:pPr indent="-228600">
              <a:lnSpc>
                <a:spcPct val="90000"/>
              </a:lnSpc>
              <a:spcAft>
                <a:spcPts val="600"/>
              </a:spcAft>
              <a:buFont typeface="Arial" panose="020B0604020202020204" pitchFamily="34" charset="0"/>
              <a:buChar char="•"/>
            </a:pPr>
            <a:r>
              <a:rPr lang="en-US" sz="1400" b="1" dirty="0"/>
              <a:t>50 GB OF DATA TRANSFER OUT – 12 MONTH FREE</a:t>
            </a:r>
          </a:p>
          <a:p>
            <a:pPr indent="-228600">
              <a:lnSpc>
                <a:spcPct val="90000"/>
              </a:lnSpc>
              <a:spcAft>
                <a:spcPts val="600"/>
              </a:spcAft>
              <a:buFont typeface="Arial" panose="020B0604020202020204" pitchFamily="34" charset="0"/>
              <a:buChar char="•"/>
            </a:pPr>
            <a:r>
              <a:rPr lang="en-US" sz="1400" b="1" dirty="0"/>
              <a:t>2,000,000 HTTP OR HTTPS REQUESTS – EACH MONTH FOR ONE YEAR</a:t>
            </a:r>
          </a:p>
        </p:txBody>
      </p:sp>
    </p:spTree>
    <p:extLst>
      <p:ext uri="{BB962C8B-B14F-4D97-AF65-F5344CB8AC3E}">
        <p14:creationId xmlns:p14="http://schemas.microsoft.com/office/powerpoint/2010/main" val="146441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469908-40F0-48EB-8B29-996548C1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E762F8-AADC-3E8C-B81A-FC9D3113A059}"/>
              </a:ext>
            </a:extLst>
          </p:cNvPr>
          <p:cNvSpPr txBox="1"/>
          <p:nvPr/>
        </p:nvSpPr>
        <p:spPr>
          <a:xfrm>
            <a:off x="838200" y="4072041"/>
            <a:ext cx="10515600" cy="128608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b="1">
                <a:latin typeface="+mj-lt"/>
                <a:ea typeface="+mj-ea"/>
                <a:cs typeface="+mj-cs"/>
              </a:rPr>
              <a:t>How Does Cloud Front work and serve requests?</a:t>
            </a:r>
          </a:p>
        </p:txBody>
      </p:sp>
      <p:pic>
        <p:nvPicPr>
          <p:cNvPr id="4" name="Picture 3" descr="A diagram of a computer&#10;&#10;Description automatically generated">
            <a:extLst>
              <a:ext uri="{FF2B5EF4-FFF2-40B4-BE49-F238E27FC236}">
                <a16:creationId xmlns:a16="http://schemas.microsoft.com/office/drawing/2014/main" id="{5BF3FEC6-4F5C-B2CA-989D-E5D507B80B12}"/>
              </a:ext>
            </a:extLst>
          </p:cNvPr>
          <p:cNvPicPr>
            <a:picLocks noChangeAspect="1"/>
          </p:cNvPicPr>
          <p:nvPr/>
        </p:nvPicPr>
        <p:blipFill rotWithShape="1">
          <a:blip r:embed="rId2"/>
          <a:srcRect l="2316" r="1" b="1"/>
          <a:stretch/>
        </p:blipFill>
        <p:spPr>
          <a:xfrm>
            <a:off x="20" y="1"/>
            <a:ext cx="12191979" cy="3900324"/>
          </a:xfrm>
          <a:prstGeom prst="rect">
            <a:avLst/>
          </a:prstGeom>
        </p:spPr>
      </p:pic>
    </p:spTree>
    <p:extLst>
      <p:ext uri="{BB962C8B-B14F-4D97-AF65-F5344CB8AC3E}">
        <p14:creationId xmlns:p14="http://schemas.microsoft.com/office/powerpoint/2010/main" val="418943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469908-40F0-48EB-8B29-996548C1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E762F8-AADC-3E8C-B81A-FC9D3113A059}"/>
              </a:ext>
            </a:extLst>
          </p:cNvPr>
          <p:cNvSpPr txBox="1"/>
          <p:nvPr/>
        </p:nvSpPr>
        <p:spPr>
          <a:xfrm>
            <a:off x="838200" y="4072041"/>
            <a:ext cx="10515600" cy="128608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b="1">
                <a:latin typeface="+mj-lt"/>
                <a:ea typeface="+mj-ea"/>
                <a:cs typeface="+mj-cs"/>
              </a:rPr>
              <a:t>How Does Cloud Front work and serve requests?</a:t>
            </a:r>
          </a:p>
        </p:txBody>
      </p:sp>
      <p:pic>
        <p:nvPicPr>
          <p:cNvPr id="5" name="Picture 4" descr="A diagram of a computer&#10;&#10;Description automatically generated">
            <a:extLst>
              <a:ext uri="{FF2B5EF4-FFF2-40B4-BE49-F238E27FC236}">
                <a16:creationId xmlns:a16="http://schemas.microsoft.com/office/drawing/2014/main" id="{AEBFC0C2-1B9F-7FD5-FAD1-D4579788D3B8}"/>
              </a:ext>
            </a:extLst>
          </p:cNvPr>
          <p:cNvPicPr>
            <a:picLocks noChangeAspect="1"/>
          </p:cNvPicPr>
          <p:nvPr/>
        </p:nvPicPr>
        <p:blipFill rotWithShape="1">
          <a:blip r:embed="rId2"/>
          <a:srcRect l="2316" r="1" b="1"/>
          <a:stretch/>
        </p:blipFill>
        <p:spPr>
          <a:xfrm>
            <a:off x="20" y="1"/>
            <a:ext cx="12191979" cy="3900324"/>
          </a:xfrm>
          <a:prstGeom prst="rect">
            <a:avLst/>
          </a:prstGeom>
        </p:spPr>
      </p:pic>
    </p:spTree>
    <p:extLst>
      <p:ext uri="{BB962C8B-B14F-4D97-AF65-F5344CB8AC3E}">
        <p14:creationId xmlns:p14="http://schemas.microsoft.com/office/powerpoint/2010/main" val="409539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D5578C0-450C-AEFB-452E-0DA8710132C8}"/>
              </a:ext>
            </a:extLst>
          </p:cNvPr>
          <p:cNvSpPr txBox="1"/>
          <p:nvPr/>
        </p:nvSpPr>
        <p:spPr>
          <a:xfrm>
            <a:off x="838200" y="4271749"/>
            <a:ext cx="10515600" cy="109205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a:solidFill>
                  <a:schemeClr val="tx1"/>
                </a:solidFill>
                <a:latin typeface="+mj-lt"/>
                <a:ea typeface="+mj-ea"/>
                <a:cs typeface="+mj-cs"/>
              </a:rPr>
              <a:t>Restricting Access to Amazon S3 Content by using an Origin Access Identity</a:t>
            </a:r>
          </a:p>
        </p:txBody>
      </p:sp>
      <p:sp useBgFill="1">
        <p:nvSpPr>
          <p:cNvPr id="11" name="Rectangle 10">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diagram of a bucket and bucket&#10;&#10;Description automatically generated">
            <a:extLst>
              <a:ext uri="{FF2B5EF4-FFF2-40B4-BE49-F238E27FC236}">
                <a16:creationId xmlns:a16="http://schemas.microsoft.com/office/drawing/2014/main" id="{5096FCDB-F4CD-5756-AB0C-13783B547CF8}"/>
              </a:ext>
            </a:extLst>
          </p:cNvPr>
          <p:cNvPicPr>
            <a:picLocks noChangeAspect="1"/>
          </p:cNvPicPr>
          <p:nvPr/>
        </p:nvPicPr>
        <p:blipFill>
          <a:blip r:embed="rId2"/>
          <a:stretch>
            <a:fillRect/>
          </a:stretch>
        </p:blipFill>
        <p:spPr>
          <a:xfrm>
            <a:off x="838199" y="320590"/>
            <a:ext cx="10515599" cy="3811902"/>
          </a:xfrm>
          <a:prstGeom prst="rect">
            <a:avLst/>
          </a:prstGeom>
        </p:spPr>
      </p:pic>
      <p:sp>
        <p:nvSpPr>
          <p:cNvPr id="15" name="Rectangle 14">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614907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2365</Words>
  <Application>Microsoft Macintosh PowerPoint</Application>
  <PresentationFormat>Widescreen</PresentationFormat>
  <Paragraphs>244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Sanoj Kumar</dc:creator>
  <cp:lastModifiedBy>Sanoj Kumar</cp:lastModifiedBy>
  <cp:revision>22</cp:revision>
  <dcterms:created xsi:type="dcterms:W3CDTF">2024-01-08T16:28:38Z</dcterms:created>
  <dcterms:modified xsi:type="dcterms:W3CDTF">2024-01-09T17:58:49Z</dcterms:modified>
</cp:coreProperties>
</file>